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34"/>
  </p:notesMasterIdLst>
  <p:sldIdLst>
    <p:sldId id="256" r:id="rId2"/>
    <p:sldId id="258" r:id="rId3"/>
    <p:sldId id="331" r:id="rId4"/>
    <p:sldId id="300" r:id="rId5"/>
    <p:sldId id="332" r:id="rId6"/>
    <p:sldId id="297" r:id="rId7"/>
    <p:sldId id="301" r:id="rId8"/>
    <p:sldId id="303" r:id="rId9"/>
    <p:sldId id="304" r:id="rId10"/>
    <p:sldId id="295" r:id="rId11"/>
    <p:sldId id="296" r:id="rId12"/>
    <p:sldId id="326" r:id="rId13"/>
    <p:sldId id="306" r:id="rId14"/>
    <p:sldId id="307" r:id="rId15"/>
    <p:sldId id="308" r:id="rId16"/>
    <p:sldId id="317" r:id="rId17"/>
    <p:sldId id="318" r:id="rId18"/>
    <p:sldId id="312" r:id="rId19"/>
    <p:sldId id="319" r:id="rId20"/>
    <p:sldId id="310" r:id="rId21"/>
    <p:sldId id="313" r:id="rId22"/>
    <p:sldId id="314" r:id="rId23"/>
    <p:sldId id="315" r:id="rId24"/>
    <p:sldId id="324" r:id="rId25"/>
    <p:sldId id="322" r:id="rId26"/>
    <p:sldId id="327" r:id="rId27"/>
    <p:sldId id="328" r:id="rId28"/>
    <p:sldId id="329" r:id="rId29"/>
    <p:sldId id="330" r:id="rId30"/>
    <p:sldId id="323" r:id="rId31"/>
    <p:sldId id="333" r:id="rId32"/>
    <p:sldId id="334" r:id="rId33"/>
  </p:sldIdLst>
  <p:sldSz cx="9144000" cy="5143500" type="screen16x9"/>
  <p:notesSz cx="6858000" cy="9144000"/>
  <p:embeddedFontLst>
    <p:embeddedFont>
      <p:font typeface="Helvetica Neue" panose="020B0604020202020204" charset="0"/>
      <p:regular r:id="rId35"/>
      <p:bold r:id="rId36"/>
      <p:italic r:id="rId37"/>
      <p:boldItalic r:id="rId38"/>
    </p:embeddedFont>
    <p:embeddedFont>
      <p:font typeface="Titillium Web"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398A"/>
    <a:srgbClr val="AF9C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73684" autoAdjust="0"/>
  </p:normalViewPr>
  <p:slideViewPr>
    <p:cSldViewPr snapToGrid="0">
      <p:cViewPr varScale="1">
        <p:scale>
          <a:sx n="64" d="100"/>
          <a:sy n="64" d="100"/>
        </p:scale>
        <p:origin x="1374" y="60"/>
      </p:cViewPr>
      <p:guideLst/>
    </p:cSldViewPr>
  </p:slideViewPr>
  <p:outlineViewPr>
    <p:cViewPr>
      <p:scale>
        <a:sx n="33" d="100"/>
        <a:sy n="33" d="100"/>
      </p:scale>
      <p:origin x="0" y="-394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47802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dirty="0"/>
              <a:t>Not just code!  Plenty of other ways, and they’re all important!</a:t>
            </a:r>
            <a:endParaRPr dirty="0"/>
          </a:p>
        </p:txBody>
      </p:sp>
    </p:spTree>
    <p:extLst>
      <p:ext uri="{BB962C8B-B14F-4D97-AF65-F5344CB8AC3E}">
        <p14:creationId xmlns:p14="http://schemas.microsoft.com/office/powerpoint/2010/main" val="3617205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en-GB" sz="1100" kern="1200" dirty="0">
                <a:solidFill>
                  <a:schemeClr val="tx1"/>
                </a:solidFill>
                <a:effectLst/>
                <a:latin typeface="+mn-lt"/>
                <a:ea typeface="+mn-ea"/>
                <a:cs typeface="+mn-cs"/>
              </a:rPr>
              <a:t>Whilst there is some pre-requisite knowledge required to contribute code to R packages, it’s not as much as I expected.  You absolutely should be comfortable with working with and writing functions in R.  Beyond that, some familiarity with git is needed – things like clone, commit, and push, though doing it all via RStudio is fine.  You’ll need to know the basics of R package building – when I say basics, what I mean is that you’re not writing a package from scratch, so don’t need to know every detail.  Finally, you’ll need to know how to create a pull request on GitHub, which, once you’ve conquered the other items on the list, fairly uncomplicated.  I’ve linked to resources for all of these things at the end of this post.</a:t>
            </a:r>
          </a:p>
          <a:p>
            <a:r>
              <a:rPr lang="en-GB" sz="1100" dirty="0">
                <a:latin typeface="Helvetica Neue" panose="020B0604020202020204" charset="0"/>
              </a:rPr>
              <a:t>https://ropensci.github.io/dev_guide/contributingguide.html</a:t>
            </a:r>
          </a:p>
          <a:p>
            <a:pPr lvl="0">
              <a:spcBef>
                <a:spcPts val="0"/>
              </a:spcBef>
              <a:buNone/>
            </a:pPr>
            <a:endParaRPr dirty="0"/>
          </a:p>
        </p:txBody>
      </p:sp>
    </p:spTree>
    <p:extLst>
      <p:ext uri="{BB962C8B-B14F-4D97-AF65-F5344CB8AC3E}">
        <p14:creationId xmlns:p14="http://schemas.microsoft.com/office/powerpoint/2010/main" val="1922628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effectLst/>
                <a:latin typeface="+mn-lt"/>
                <a:ea typeface="+mn-ea"/>
                <a:cs typeface="+mn-cs"/>
              </a:rPr>
              <a:t>The next step is finding an issue to work on.  Luckily, many issues are tagged on GitHub with “beginner friendly”, “help wanted”, or “good first issue” to help point you in the right direction.</a:t>
            </a:r>
          </a:p>
          <a:p>
            <a:pPr lvl="0">
              <a:spcBef>
                <a:spcPts val="0"/>
              </a:spcBef>
              <a:buNone/>
            </a:pPr>
            <a:endParaRPr dirty="0"/>
          </a:p>
        </p:txBody>
      </p:sp>
    </p:spTree>
    <p:extLst>
      <p:ext uri="{BB962C8B-B14F-4D97-AF65-F5344CB8AC3E}">
        <p14:creationId xmlns:p14="http://schemas.microsoft.com/office/powerpoint/2010/main" val="25322089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100" kern="1200" dirty="0">
                <a:solidFill>
                  <a:schemeClr val="tx1"/>
                </a:solidFill>
                <a:effectLst/>
                <a:latin typeface="+mn-lt"/>
                <a:ea typeface="+mn-ea"/>
                <a:cs typeface="+mn-cs"/>
              </a:rPr>
              <a:t>In the GIF here, I show how to get from the CRAN page for a package – broom in this case – to a potential issue to work on.  I first click on the URL next to “</a:t>
            </a:r>
            <a:r>
              <a:rPr lang="en-GB" sz="1100" kern="1200" dirty="0" err="1">
                <a:solidFill>
                  <a:schemeClr val="tx1"/>
                </a:solidFill>
                <a:effectLst/>
                <a:latin typeface="+mn-lt"/>
                <a:ea typeface="+mn-ea"/>
                <a:cs typeface="+mn-cs"/>
              </a:rPr>
              <a:t>BugReports</a:t>
            </a:r>
            <a:r>
              <a:rPr lang="en-GB" sz="1100" kern="1200" dirty="0">
                <a:solidFill>
                  <a:schemeClr val="tx1"/>
                </a:solidFill>
                <a:effectLst/>
                <a:latin typeface="+mn-lt"/>
                <a:ea typeface="+mn-ea"/>
                <a:cs typeface="+mn-cs"/>
              </a:rPr>
              <a:t>” to get taken to the GitHub issues page.  Next I find a relevant tag – “beginner friendly” in this case.  Once I click on the tag, I’m shown all issues with that tag.  I then pick one, and read the description to see if it’s something I think would be good to look at getting involved with.</a:t>
            </a:r>
          </a:p>
          <a:p>
            <a:pPr lvl="0">
              <a:spcBef>
                <a:spcPts val="0"/>
              </a:spcBef>
              <a:buNone/>
            </a:pPr>
            <a:endParaRPr dirty="0"/>
          </a:p>
        </p:txBody>
      </p:sp>
    </p:spTree>
    <p:extLst>
      <p:ext uri="{BB962C8B-B14F-4D97-AF65-F5344CB8AC3E}">
        <p14:creationId xmlns:p14="http://schemas.microsoft.com/office/powerpoint/2010/main" val="13974719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You can’t just wade in there and make a start</a:t>
            </a:r>
          </a:p>
          <a:p>
            <a:pPr lvl="0">
              <a:spcBef>
                <a:spcPts val="0"/>
              </a:spcBef>
              <a:buNone/>
            </a:pPr>
            <a:r>
              <a:rPr lang="en-GB" dirty="0"/>
              <a:t>Don’t want to duplicate work that someone else is doing</a:t>
            </a:r>
          </a:p>
          <a:p>
            <a:pPr lvl="0">
              <a:spcBef>
                <a:spcPts val="0"/>
              </a:spcBef>
              <a:buNone/>
            </a:pPr>
            <a:r>
              <a:rPr lang="en-GB" dirty="0"/>
              <a:t>Check they actually need help</a:t>
            </a:r>
          </a:p>
          <a:p>
            <a:pPr marL="0" marR="0" lvl="0" indent="0" algn="l" defTabSz="914400" rtl="0" eaLnBrk="1" fontAlgn="auto" latinLnBrk="0" hangingPunct="1">
              <a:lnSpc>
                <a:spcPct val="100000"/>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6448081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129450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50216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6433551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dirty="0"/>
              <a:t>Be succinct, don’t introduce new dependencies</a:t>
            </a:r>
            <a:endParaRPr dirty="0"/>
          </a:p>
        </p:txBody>
      </p:sp>
    </p:spTree>
    <p:extLst>
      <p:ext uri="{BB962C8B-B14F-4D97-AF65-F5344CB8AC3E}">
        <p14:creationId xmlns:p14="http://schemas.microsoft.com/office/powerpoint/2010/main" val="1280844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r>
              <a:rPr lang="en-GB" dirty="0"/>
              <a:t>Other people have lives, nerd; don’t be impatient! ;)</a:t>
            </a:r>
            <a:endParaRPr dirty="0"/>
          </a:p>
        </p:txBody>
      </p:sp>
    </p:spTree>
    <p:extLst>
      <p:ext uri="{BB962C8B-B14F-4D97-AF65-F5344CB8AC3E}">
        <p14:creationId xmlns:p14="http://schemas.microsoft.com/office/powerpoint/2010/main" val="29122957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2614150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373947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0031390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88597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338146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129241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lvl="0" indent="0">
              <a:buNone/>
            </a:pPr>
            <a:r>
              <a:rPr lang="en-GB" dirty="0"/>
              <a:t>Stack Overflow: In 2016, a research paper showed that 5.8 per cent of active contributors are women even through 20 per cent of visitors are women. Stack Overflow actively admitted that the community there could be hostile to women, people of </a:t>
            </a:r>
            <a:r>
              <a:rPr lang="en-GB" dirty="0" err="1"/>
              <a:t>color</a:t>
            </a:r>
            <a:r>
              <a:rPr lang="en-GB" dirty="0"/>
              <a:t>, and marginalized groups, and has promised to do better. In August, this they released their new code of conduct which explicitly tackles aggressive behaviour.</a:t>
            </a:r>
          </a:p>
          <a:p>
            <a:pPr marL="0" lvl="0" indent="0">
              <a:buNone/>
            </a:pPr>
            <a:endParaRPr lang="en-GB" dirty="0"/>
          </a:p>
          <a:p>
            <a:pPr marL="0" lvl="0" indent="0">
              <a:buNone/>
            </a:pPr>
            <a:r>
              <a:rPr lang="en-GB" dirty="0"/>
              <a:t>In September, Linus Torvalds, the creator of Linux, issued an apology for years of aggressive behaviour and promised to get help whilst also releasing a new code of conduct.</a:t>
            </a:r>
          </a:p>
          <a:p>
            <a:pPr marL="0" lvl="0" indent="0">
              <a:buNone/>
            </a:pPr>
            <a:endParaRPr lang="en-GB" dirty="0"/>
          </a:p>
          <a:p>
            <a:pPr lvl="0">
              <a:spcBef>
                <a:spcPts val="0"/>
              </a:spcBef>
              <a:buNone/>
            </a:pPr>
            <a:endParaRPr dirty="0"/>
          </a:p>
        </p:txBody>
      </p:sp>
    </p:spTree>
    <p:extLst>
      <p:ext uri="{BB962C8B-B14F-4D97-AF65-F5344CB8AC3E}">
        <p14:creationId xmlns:p14="http://schemas.microsoft.com/office/powerpoint/2010/main" val="2345464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463950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32937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734706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304182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9"/>
        <p:cNvGrpSpPr/>
        <p:nvPr/>
      </p:nvGrpSpPr>
      <p:grpSpPr>
        <a:xfrm>
          <a:off x="0" y="0"/>
          <a:ext cx="0" cy="0"/>
          <a:chOff x="0" y="0"/>
          <a:chExt cx="0" cy="0"/>
        </a:xfrm>
      </p:grpSpPr>
      <p:sp>
        <p:nvSpPr>
          <p:cNvPr id="10" name="Shape 10"/>
          <p:cNvSpPr/>
          <p:nvPr/>
        </p:nvSpPr>
        <p:spPr>
          <a:xfrm>
            <a:off x="655200" y="2856150"/>
            <a:ext cx="54300" cy="1191900"/>
          </a:xfrm>
          <a:prstGeom prst="rect">
            <a:avLst/>
          </a:prstGeom>
          <a:solidFill>
            <a:srgbClr val="562457"/>
          </a:solidFill>
          <a:ln>
            <a:noFill/>
          </a:ln>
        </p:spPr>
        <p:txBody>
          <a:bodyPr lIns="91425" tIns="91425" rIns="91425" bIns="91425" anchor="ctr" anchorCtr="0">
            <a:noAutofit/>
          </a:bodyPr>
          <a:lstStyle/>
          <a:p>
            <a:pPr lvl="0" rtl="0">
              <a:spcBef>
                <a:spcPts val="0"/>
              </a:spcBef>
              <a:buNone/>
            </a:pPr>
            <a:endParaRPr>
              <a:solidFill>
                <a:srgbClr val="88398A"/>
              </a:solidFill>
            </a:endParaRPr>
          </a:p>
        </p:txBody>
      </p:sp>
      <p:sp>
        <p:nvSpPr>
          <p:cNvPr id="11" name="Shape 11"/>
          <p:cNvSpPr txBox="1">
            <a:spLocks noGrp="1"/>
          </p:cNvSpPr>
          <p:nvPr>
            <p:ph type="ctrTitle"/>
          </p:nvPr>
        </p:nvSpPr>
        <p:spPr>
          <a:xfrm>
            <a:off x="762000" y="2851325"/>
            <a:ext cx="5412300" cy="1159800"/>
          </a:xfrm>
          <a:prstGeom prst="rect">
            <a:avLst/>
          </a:prstGeom>
        </p:spPr>
        <p:txBody>
          <a:bodyPr lIns="91425" tIns="91425" rIns="91425" bIns="91425" anchor="ctr" anchorCtr="0"/>
          <a:lstStyle>
            <a:lvl1pPr lvl="0">
              <a:spcBef>
                <a:spcPts val="0"/>
              </a:spcBef>
              <a:buClr>
                <a:srgbClr val="88398A"/>
              </a:buClr>
              <a:buSzPct val="100000"/>
              <a:buFont typeface="Helvetica Neue"/>
              <a:defRPr sz="4800">
                <a:solidFill>
                  <a:srgbClr val="88398A"/>
                </a:solidFill>
                <a:latin typeface="Helvetica Neue"/>
                <a:ea typeface="Helvetica Neue"/>
                <a:cs typeface="Helvetica Neue"/>
                <a:sym typeface="Helvetica Neue"/>
              </a:defRPr>
            </a:lvl1pPr>
            <a:lvl2pPr lvl="1">
              <a:spcBef>
                <a:spcPts val="0"/>
              </a:spcBef>
              <a:buClr>
                <a:srgbClr val="88398A"/>
              </a:buClr>
              <a:buSzPct val="100000"/>
              <a:defRPr sz="4800">
                <a:solidFill>
                  <a:srgbClr val="88398A"/>
                </a:solidFill>
              </a:defRPr>
            </a:lvl2pPr>
            <a:lvl3pPr lvl="2">
              <a:spcBef>
                <a:spcPts val="0"/>
              </a:spcBef>
              <a:buClr>
                <a:srgbClr val="88398A"/>
              </a:buClr>
              <a:buSzPct val="100000"/>
              <a:defRPr sz="4800">
                <a:solidFill>
                  <a:srgbClr val="88398A"/>
                </a:solidFill>
              </a:defRPr>
            </a:lvl3pPr>
            <a:lvl4pPr lvl="3">
              <a:spcBef>
                <a:spcPts val="0"/>
              </a:spcBef>
              <a:buClr>
                <a:srgbClr val="88398A"/>
              </a:buClr>
              <a:buSzPct val="100000"/>
              <a:defRPr sz="4800">
                <a:solidFill>
                  <a:srgbClr val="88398A"/>
                </a:solidFill>
              </a:defRPr>
            </a:lvl4pPr>
            <a:lvl5pPr lvl="4">
              <a:spcBef>
                <a:spcPts val="0"/>
              </a:spcBef>
              <a:buClr>
                <a:srgbClr val="88398A"/>
              </a:buClr>
              <a:buSzPct val="100000"/>
              <a:defRPr sz="4800">
                <a:solidFill>
                  <a:srgbClr val="88398A"/>
                </a:solidFill>
              </a:defRPr>
            </a:lvl5pPr>
            <a:lvl6pPr lvl="5">
              <a:spcBef>
                <a:spcPts val="0"/>
              </a:spcBef>
              <a:buClr>
                <a:srgbClr val="88398A"/>
              </a:buClr>
              <a:buSzPct val="100000"/>
              <a:defRPr sz="4800">
                <a:solidFill>
                  <a:srgbClr val="88398A"/>
                </a:solidFill>
              </a:defRPr>
            </a:lvl6pPr>
            <a:lvl7pPr lvl="6">
              <a:spcBef>
                <a:spcPts val="0"/>
              </a:spcBef>
              <a:buClr>
                <a:srgbClr val="88398A"/>
              </a:buClr>
              <a:buSzPct val="100000"/>
              <a:defRPr sz="4800">
                <a:solidFill>
                  <a:srgbClr val="88398A"/>
                </a:solidFill>
              </a:defRPr>
            </a:lvl7pPr>
            <a:lvl8pPr lvl="7">
              <a:spcBef>
                <a:spcPts val="0"/>
              </a:spcBef>
              <a:buClr>
                <a:srgbClr val="88398A"/>
              </a:buClr>
              <a:buSzPct val="100000"/>
              <a:defRPr sz="4800">
                <a:solidFill>
                  <a:srgbClr val="88398A"/>
                </a:solidFill>
              </a:defRPr>
            </a:lvl8pPr>
            <a:lvl9pPr lvl="8">
              <a:spcBef>
                <a:spcPts val="0"/>
              </a:spcBef>
              <a:buClr>
                <a:srgbClr val="88398A"/>
              </a:buClr>
              <a:buSzPct val="100000"/>
              <a:defRPr sz="4800">
                <a:solidFill>
                  <a:srgbClr val="88398A"/>
                </a:solidFill>
              </a:defRPr>
            </a:lvl9pPr>
          </a:lstStyle>
          <a:p>
            <a:endParaRPr/>
          </a:p>
        </p:txBody>
      </p:sp>
      <p:pic>
        <p:nvPicPr>
          <p:cNvPr id="12" name="Shape 12" descr="download.png"/>
          <p:cNvPicPr preferRelativeResize="0"/>
          <p:nvPr/>
        </p:nvPicPr>
        <p:blipFill>
          <a:blip r:embed="rId2">
            <a:alphaModFix/>
          </a:blip>
          <a:stretch>
            <a:fillRect/>
          </a:stretch>
        </p:blipFill>
        <p:spPr>
          <a:xfrm>
            <a:off x="6098100" y="357499"/>
            <a:ext cx="2858575" cy="951900"/>
          </a:xfrm>
          <a:prstGeom prst="rect">
            <a:avLst/>
          </a:prstGeom>
          <a:noFill/>
          <a:ln>
            <a:noFill/>
          </a:ln>
        </p:spPr>
      </p:pic>
      <p:sp>
        <p:nvSpPr>
          <p:cNvPr id="13" name="Shape 13"/>
          <p:cNvSpPr/>
          <p:nvPr/>
        </p:nvSpPr>
        <p:spPr>
          <a:xfrm rot="5400000">
            <a:off x="4542250" y="-4548775"/>
            <a:ext cx="60900" cy="9145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Quote">
    <p:spTree>
      <p:nvGrpSpPr>
        <p:cNvPr id="1" name="Shape 20"/>
        <p:cNvGrpSpPr/>
        <p:nvPr/>
      </p:nvGrpSpPr>
      <p:grpSpPr>
        <a:xfrm>
          <a:off x="0" y="0"/>
          <a:ext cx="0" cy="0"/>
          <a:chOff x="0" y="0"/>
          <a:chExt cx="0" cy="0"/>
        </a:xfrm>
      </p:grpSpPr>
      <p:sp>
        <p:nvSpPr>
          <p:cNvPr id="21" name="Shape 21"/>
          <p:cNvSpPr txBox="1">
            <a:spLocks noGrp="1"/>
          </p:cNvSpPr>
          <p:nvPr>
            <p:ph type="body" idx="1"/>
          </p:nvPr>
        </p:nvSpPr>
        <p:spPr>
          <a:xfrm>
            <a:off x="1261050" y="905750"/>
            <a:ext cx="5404500" cy="2744400"/>
          </a:xfrm>
          <a:prstGeom prst="rect">
            <a:avLst/>
          </a:prstGeom>
        </p:spPr>
        <p:txBody>
          <a:bodyPr lIns="91425" tIns="91425" rIns="91425" bIns="91425" anchor="t" anchorCtr="0"/>
          <a:lstStyle>
            <a:lvl1pPr lvl="0"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1pPr>
            <a:lvl2pPr lvl="1"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2pPr>
            <a:lvl3pPr lvl="2"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3pPr>
            <a:lvl4pPr lvl="3"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4pPr>
            <a:lvl5pPr lvl="4"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5pPr>
            <a:lvl6pPr lvl="5"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6pPr>
            <a:lvl7pPr lvl="6"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7pPr>
            <a:lvl8pPr lvl="7" rtl="0">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8pPr>
            <a:lvl9pPr lvl="8">
              <a:spcBef>
                <a:spcPts val="0"/>
              </a:spcBef>
              <a:buClr>
                <a:srgbClr val="562457"/>
              </a:buClr>
              <a:buSzPct val="100000"/>
              <a:buFont typeface="Helvetica Neue"/>
              <a:defRPr sz="3000" i="1">
                <a:solidFill>
                  <a:srgbClr val="88398A"/>
                </a:solidFill>
                <a:latin typeface="Helvetica Neue"/>
                <a:ea typeface="Helvetica Neue"/>
                <a:cs typeface="Helvetica Neue"/>
                <a:sym typeface="Helvetica Neue"/>
              </a:defRPr>
            </a:lvl9pPr>
          </a:lstStyle>
          <a:p>
            <a:endParaRPr/>
          </a:p>
        </p:txBody>
      </p:sp>
      <p:sp>
        <p:nvSpPr>
          <p:cNvPr id="22" name="Shape 22"/>
          <p:cNvSpPr txBox="1"/>
          <p:nvPr/>
        </p:nvSpPr>
        <p:spPr>
          <a:xfrm>
            <a:off x="439873" y="589943"/>
            <a:ext cx="1957200" cy="653700"/>
          </a:xfrm>
          <a:prstGeom prst="rect">
            <a:avLst/>
          </a:prstGeom>
          <a:noFill/>
          <a:ln>
            <a:noFill/>
          </a:ln>
        </p:spPr>
        <p:txBody>
          <a:bodyPr lIns="91425" tIns="91425" rIns="91425" bIns="91425" anchor="t" anchorCtr="0">
            <a:noAutofit/>
          </a:bodyPr>
          <a:lstStyle/>
          <a:p>
            <a:pPr lvl="0" rtl="0">
              <a:spcBef>
                <a:spcPts val="0"/>
              </a:spcBef>
              <a:buNone/>
            </a:pPr>
            <a:r>
              <a:rPr lang="en" sz="9600" b="1">
                <a:solidFill>
                  <a:srgbClr val="562457"/>
                </a:solidFill>
                <a:latin typeface="Helvetica Neue"/>
                <a:ea typeface="Helvetica Neue"/>
                <a:cs typeface="Helvetica Neue"/>
                <a:sym typeface="Helvetica Neue"/>
              </a:rPr>
              <a:t>“</a:t>
            </a:r>
          </a:p>
        </p:txBody>
      </p:sp>
      <p:sp>
        <p:nvSpPr>
          <p:cNvPr id="23" name="Shape 23"/>
          <p:cNvSpPr/>
          <p:nvPr/>
        </p:nvSpPr>
        <p:spPr>
          <a:xfrm>
            <a:off x="0" y="0"/>
            <a:ext cx="54300" cy="5143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24" name="Shape 24"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692025" y="422500"/>
            <a:ext cx="3226800" cy="857400"/>
          </a:xfrm>
          <a:prstGeom prst="rect">
            <a:avLst/>
          </a:prstGeom>
        </p:spPr>
        <p:txBody>
          <a:bodyPr lIns="91425" tIns="91425" rIns="91425" bIns="91425" anchor="t" anchorCtr="0"/>
          <a:lstStyle>
            <a:lvl1pPr lvl="0">
              <a:spcBef>
                <a:spcPts val="0"/>
              </a:spcBef>
              <a:buFont typeface="Helvetica Neue"/>
              <a:defRPr>
                <a:latin typeface="Helvetica Neue"/>
                <a:ea typeface="Helvetica Neue"/>
                <a:cs typeface="Helvetica Neue"/>
                <a:sym typeface="Helvetica Neue"/>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body" idx="1"/>
          </p:nvPr>
        </p:nvSpPr>
        <p:spPr>
          <a:xfrm>
            <a:off x="692025" y="1584700"/>
            <a:ext cx="3407100" cy="3219000"/>
          </a:xfrm>
          <a:prstGeom prst="rect">
            <a:avLst/>
          </a:prstGeom>
        </p:spPr>
        <p:txBody>
          <a:bodyPr lIns="91425" tIns="91425" rIns="91425" bIns="91425" anchor="t" anchorCtr="0"/>
          <a:lstStyle>
            <a:lvl1pPr lvl="0">
              <a:spcBef>
                <a:spcPts val="0"/>
              </a:spcBef>
              <a:buFont typeface="Helvetica Neue"/>
              <a:defRPr>
                <a:latin typeface="Helvetica Neue"/>
                <a:ea typeface="Helvetica Neue"/>
                <a:cs typeface="Helvetica Neue"/>
                <a:sym typeface="Helvetica Neue"/>
              </a:defRPr>
            </a:lvl1pPr>
            <a:lvl2pPr lvl="1">
              <a:spcBef>
                <a:spcPts val="0"/>
              </a:spcBef>
              <a:buFont typeface="Helvetica Neue"/>
              <a:defRPr>
                <a:latin typeface="Helvetica Neue"/>
                <a:ea typeface="Helvetica Neue"/>
                <a:cs typeface="Helvetica Neue"/>
                <a:sym typeface="Helvetica Neue"/>
              </a:defRPr>
            </a:lvl2pPr>
            <a:lvl3pPr lvl="2">
              <a:spcBef>
                <a:spcPts val="0"/>
              </a:spcBef>
              <a:buFont typeface="Helvetica Neue"/>
              <a:defRPr>
                <a:latin typeface="Helvetica Neue"/>
                <a:ea typeface="Helvetica Neue"/>
                <a:cs typeface="Helvetica Neue"/>
                <a:sym typeface="Helvetica Neue"/>
              </a:defRPr>
            </a:lvl3pPr>
            <a:lvl4pPr lvl="3">
              <a:spcBef>
                <a:spcPts val="0"/>
              </a:spcBef>
              <a:buFont typeface="Helvetica Neue"/>
              <a:defRPr>
                <a:latin typeface="Helvetica Neue"/>
                <a:ea typeface="Helvetica Neue"/>
                <a:cs typeface="Helvetica Neue"/>
                <a:sym typeface="Helvetica Neue"/>
              </a:defRPr>
            </a:lvl4pPr>
            <a:lvl5pPr lvl="4">
              <a:spcBef>
                <a:spcPts val="0"/>
              </a:spcBef>
              <a:buFont typeface="Helvetica Neue"/>
              <a:defRPr>
                <a:latin typeface="Helvetica Neue"/>
                <a:ea typeface="Helvetica Neue"/>
                <a:cs typeface="Helvetica Neue"/>
                <a:sym typeface="Helvetica Neue"/>
              </a:defRPr>
            </a:lvl5pPr>
            <a:lvl6pPr lvl="5">
              <a:spcBef>
                <a:spcPts val="0"/>
              </a:spcBef>
              <a:buFont typeface="Helvetica Neue"/>
              <a:defRPr>
                <a:latin typeface="Helvetica Neue"/>
                <a:ea typeface="Helvetica Neue"/>
                <a:cs typeface="Helvetica Neue"/>
                <a:sym typeface="Helvetica Neue"/>
              </a:defRPr>
            </a:lvl6pPr>
            <a:lvl7pPr lvl="6">
              <a:spcBef>
                <a:spcPts val="0"/>
              </a:spcBef>
              <a:buFont typeface="Helvetica Neue"/>
              <a:defRPr>
                <a:latin typeface="Helvetica Neue"/>
                <a:ea typeface="Helvetica Neue"/>
                <a:cs typeface="Helvetica Neue"/>
                <a:sym typeface="Helvetica Neue"/>
              </a:defRPr>
            </a:lvl7pPr>
            <a:lvl8pPr lvl="7">
              <a:spcBef>
                <a:spcPts val="0"/>
              </a:spcBef>
              <a:buFont typeface="Helvetica Neue"/>
              <a:defRPr>
                <a:latin typeface="Helvetica Neue"/>
                <a:ea typeface="Helvetica Neue"/>
                <a:cs typeface="Helvetica Neue"/>
                <a:sym typeface="Helvetica Neue"/>
              </a:defRPr>
            </a:lvl8pPr>
            <a:lvl9pPr lvl="8">
              <a:spcBef>
                <a:spcPts val="0"/>
              </a:spcBef>
              <a:buFont typeface="Helvetica Neue"/>
              <a:defRPr>
                <a:latin typeface="Helvetica Neue"/>
                <a:ea typeface="Helvetica Neue"/>
                <a:cs typeface="Helvetica Neue"/>
                <a:sym typeface="Helvetica Neue"/>
              </a:defRPr>
            </a:lvl9pPr>
          </a:lstStyle>
          <a:p>
            <a:endParaRPr/>
          </a:p>
        </p:txBody>
      </p:sp>
      <p:sp>
        <p:nvSpPr>
          <p:cNvPr id="33" name="Shape 33"/>
          <p:cNvSpPr txBox="1">
            <a:spLocks noGrp="1"/>
          </p:cNvSpPr>
          <p:nvPr>
            <p:ph type="body" idx="2"/>
          </p:nvPr>
        </p:nvSpPr>
        <p:spPr>
          <a:xfrm>
            <a:off x="4244900" y="1584700"/>
            <a:ext cx="3407099" cy="3219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4" name="Shape 34"/>
          <p:cNvSpPr/>
          <p:nvPr/>
        </p:nvSpPr>
        <p:spPr>
          <a:xfrm>
            <a:off x="0" y="0"/>
            <a:ext cx="54300" cy="5143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35" name="Shape 35"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only color">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844425" y="422500"/>
            <a:ext cx="3226800" cy="857400"/>
          </a:xfrm>
          <a:prstGeom prst="rect">
            <a:avLst/>
          </a:prstGeom>
        </p:spPr>
        <p:txBody>
          <a:bodyPr lIns="91425" tIns="91425" rIns="91425" bIns="91425" anchor="t" anchorCtr="0"/>
          <a:lstStyle>
            <a:lvl1pPr lvl="0" rtl="0">
              <a:spcBef>
                <a:spcPts val="0"/>
              </a:spcBef>
              <a:buClr>
                <a:srgbClr val="88398A"/>
              </a:buClr>
              <a:defRPr>
                <a:solidFill>
                  <a:srgbClr val="88398A"/>
                </a:solidFill>
              </a:defRPr>
            </a:lvl1pPr>
            <a:lvl2pPr lvl="1" rtl="0">
              <a:spcBef>
                <a:spcPts val="0"/>
              </a:spcBef>
              <a:buClr>
                <a:srgbClr val="88398A"/>
              </a:buClr>
              <a:defRPr>
                <a:solidFill>
                  <a:srgbClr val="88398A"/>
                </a:solidFill>
              </a:defRPr>
            </a:lvl2pPr>
            <a:lvl3pPr lvl="2" rtl="0">
              <a:spcBef>
                <a:spcPts val="0"/>
              </a:spcBef>
              <a:buClr>
                <a:srgbClr val="88398A"/>
              </a:buClr>
              <a:defRPr>
                <a:solidFill>
                  <a:srgbClr val="88398A"/>
                </a:solidFill>
              </a:defRPr>
            </a:lvl3pPr>
            <a:lvl4pPr lvl="3" rtl="0">
              <a:spcBef>
                <a:spcPts val="0"/>
              </a:spcBef>
              <a:buClr>
                <a:srgbClr val="88398A"/>
              </a:buClr>
              <a:defRPr>
                <a:solidFill>
                  <a:srgbClr val="88398A"/>
                </a:solidFill>
              </a:defRPr>
            </a:lvl4pPr>
            <a:lvl5pPr lvl="4" rtl="0">
              <a:spcBef>
                <a:spcPts val="0"/>
              </a:spcBef>
              <a:buClr>
                <a:srgbClr val="88398A"/>
              </a:buClr>
              <a:defRPr>
                <a:solidFill>
                  <a:srgbClr val="88398A"/>
                </a:solidFill>
              </a:defRPr>
            </a:lvl5pPr>
            <a:lvl6pPr lvl="5" rtl="0">
              <a:spcBef>
                <a:spcPts val="0"/>
              </a:spcBef>
              <a:buClr>
                <a:srgbClr val="88398A"/>
              </a:buClr>
              <a:defRPr>
                <a:solidFill>
                  <a:srgbClr val="88398A"/>
                </a:solidFill>
              </a:defRPr>
            </a:lvl6pPr>
            <a:lvl7pPr lvl="6" rtl="0">
              <a:spcBef>
                <a:spcPts val="0"/>
              </a:spcBef>
              <a:buClr>
                <a:srgbClr val="88398A"/>
              </a:buClr>
              <a:defRPr>
                <a:solidFill>
                  <a:srgbClr val="88398A"/>
                </a:solidFill>
              </a:defRPr>
            </a:lvl7pPr>
            <a:lvl8pPr lvl="7" rtl="0">
              <a:spcBef>
                <a:spcPts val="0"/>
              </a:spcBef>
              <a:buClr>
                <a:srgbClr val="88398A"/>
              </a:buClr>
              <a:defRPr>
                <a:solidFill>
                  <a:srgbClr val="88398A"/>
                </a:solidFill>
              </a:defRPr>
            </a:lvl8pPr>
            <a:lvl9pPr lvl="8" rtl="0">
              <a:spcBef>
                <a:spcPts val="0"/>
              </a:spcBef>
              <a:buClr>
                <a:srgbClr val="88398A"/>
              </a:buClr>
              <a:defRPr>
                <a:solidFill>
                  <a:srgbClr val="88398A"/>
                </a:solidFill>
              </a:defRPr>
            </a:lvl9pPr>
          </a:lstStyle>
          <a:p>
            <a:endParaRPr/>
          </a:p>
        </p:txBody>
      </p:sp>
      <p:sp>
        <p:nvSpPr>
          <p:cNvPr id="49" name="Shape 49"/>
          <p:cNvSpPr/>
          <p:nvPr/>
        </p:nvSpPr>
        <p:spPr>
          <a:xfrm>
            <a:off x="579000" y="579000"/>
            <a:ext cx="54300" cy="675599"/>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solidFill>
                <a:srgbClr val="FFFFFF"/>
              </a:solidFill>
            </a:endParaRPr>
          </a:p>
        </p:txBody>
      </p:sp>
      <p:sp>
        <p:nvSpPr>
          <p:cNvPr id="50" name="Shape 50"/>
          <p:cNvSpPr/>
          <p:nvPr/>
        </p:nvSpPr>
        <p:spPr>
          <a:xfrm rot="5400000">
            <a:off x="4542250" y="-4548775"/>
            <a:ext cx="60900" cy="9145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51" name="Shape 51" descr="download (1).png"/>
          <p:cNvPicPr preferRelativeResize="0"/>
          <p:nvPr/>
        </p:nvPicPr>
        <p:blipFill>
          <a:blip r:embed="rId2">
            <a:alphaModFix/>
          </a:blip>
          <a:stretch>
            <a:fillRect/>
          </a:stretch>
        </p:blipFill>
        <p:spPr>
          <a:xfrm>
            <a:off x="7929425" y="186325"/>
            <a:ext cx="951900" cy="9519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Image background">
    <p:spTree>
      <p:nvGrpSpPr>
        <p:cNvPr id="1" name="Shape 56"/>
        <p:cNvGrpSpPr/>
        <p:nvPr/>
      </p:nvGrpSpPr>
      <p:grpSpPr>
        <a:xfrm>
          <a:off x="0" y="0"/>
          <a:ext cx="0" cy="0"/>
          <a:chOff x="0" y="0"/>
          <a:chExt cx="0" cy="0"/>
        </a:xfrm>
      </p:grpSpPr>
      <p:sp>
        <p:nvSpPr>
          <p:cNvPr id="57" name="Shape 57"/>
          <p:cNvSpPr/>
          <p:nvPr/>
        </p:nvSpPr>
        <p:spPr>
          <a:xfrm>
            <a:off x="0" y="0"/>
            <a:ext cx="54300" cy="5143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58" name="Shape 58"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aption">
    <p:spTree>
      <p:nvGrpSpPr>
        <p:cNvPr id="1" name="Shape 59"/>
        <p:cNvGrpSpPr/>
        <p:nvPr/>
      </p:nvGrpSpPr>
      <p:grpSpPr>
        <a:xfrm>
          <a:off x="0" y="0"/>
          <a:ext cx="0" cy="0"/>
          <a:chOff x="0" y="0"/>
          <a:chExt cx="0" cy="0"/>
        </a:xfrm>
      </p:grpSpPr>
      <p:sp>
        <p:nvSpPr>
          <p:cNvPr id="60" name="Shape 60"/>
          <p:cNvSpPr txBox="1">
            <a:spLocks noGrp="1"/>
          </p:cNvSpPr>
          <p:nvPr>
            <p:ph type="body" idx="1"/>
          </p:nvPr>
        </p:nvSpPr>
        <p:spPr>
          <a:xfrm>
            <a:off x="633300" y="4285675"/>
            <a:ext cx="8053499" cy="519599"/>
          </a:xfrm>
          <a:prstGeom prst="rect">
            <a:avLst/>
          </a:prstGeom>
        </p:spPr>
        <p:txBody>
          <a:bodyPr lIns="91425" tIns="91425" rIns="91425" bIns="91425" anchor="t" anchorCtr="0"/>
          <a:lstStyle>
            <a:lvl1pPr lvl="0">
              <a:spcBef>
                <a:spcPts val="360"/>
              </a:spcBef>
              <a:buSzPct val="100000"/>
              <a:buNone/>
              <a:defRPr sz="1400"/>
            </a:lvl1pPr>
          </a:lstStyle>
          <a:p>
            <a:endParaRPr/>
          </a:p>
        </p:txBody>
      </p:sp>
      <p:sp>
        <p:nvSpPr>
          <p:cNvPr id="61" name="Shape 61"/>
          <p:cNvSpPr/>
          <p:nvPr/>
        </p:nvSpPr>
        <p:spPr>
          <a:xfrm>
            <a:off x="0" y="0"/>
            <a:ext cx="54300" cy="5143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62" name="Shape 62"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color">
    <p:spTree>
      <p:nvGrpSpPr>
        <p:cNvPr id="1" name="Shape 66"/>
        <p:cNvGrpSpPr/>
        <p:nvPr/>
      </p:nvGrpSpPr>
      <p:grpSpPr>
        <a:xfrm>
          <a:off x="0" y="0"/>
          <a:ext cx="0" cy="0"/>
          <a:chOff x="0" y="0"/>
          <a:chExt cx="0" cy="0"/>
        </a:xfrm>
      </p:grpSpPr>
      <p:sp>
        <p:nvSpPr>
          <p:cNvPr id="67" name="Shape 67"/>
          <p:cNvSpPr/>
          <p:nvPr/>
        </p:nvSpPr>
        <p:spPr>
          <a:xfrm rot="5400000">
            <a:off x="4542250" y="-4548775"/>
            <a:ext cx="60900" cy="9145500"/>
          </a:xfrm>
          <a:prstGeom prst="rect">
            <a:avLst/>
          </a:prstGeom>
          <a:solidFill>
            <a:srgbClr val="88398A"/>
          </a:solidFill>
          <a:ln>
            <a:noFill/>
          </a:ln>
        </p:spPr>
        <p:txBody>
          <a:bodyPr lIns="91425" tIns="91425" rIns="91425" bIns="91425" anchor="ctr" anchorCtr="0">
            <a:noAutofit/>
          </a:bodyPr>
          <a:lstStyle/>
          <a:p>
            <a:pPr lvl="0">
              <a:spcBef>
                <a:spcPts val="0"/>
              </a:spcBef>
              <a:buNone/>
            </a:pPr>
            <a:endParaRPr/>
          </a:p>
        </p:txBody>
      </p:sp>
      <p:pic>
        <p:nvPicPr>
          <p:cNvPr id="68" name="Shape 68" descr="download (1).png"/>
          <p:cNvPicPr preferRelativeResize="0"/>
          <p:nvPr/>
        </p:nvPicPr>
        <p:blipFill>
          <a:blip r:embed="rId2">
            <a:alphaModFix/>
          </a:blip>
          <a:stretch>
            <a:fillRect/>
          </a:stretch>
        </p:blipFill>
        <p:spPr>
          <a:xfrm>
            <a:off x="7929425" y="186325"/>
            <a:ext cx="951900" cy="9519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44425" y="422500"/>
            <a:ext cx="3226800" cy="857400"/>
          </a:xfrm>
          <a:prstGeom prst="rect">
            <a:avLst/>
          </a:prstGeom>
          <a:noFill/>
          <a:ln>
            <a:noFill/>
          </a:ln>
        </p:spPr>
        <p:txBody>
          <a:bodyPr lIns="91425" tIns="91425" rIns="91425" bIns="91425" anchor="t" anchorCtr="0"/>
          <a:lstStyle>
            <a:lvl1pPr lvl="0">
              <a:spcBef>
                <a:spcPts val="0"/>
              </a:spcBef>
              <a:buClr>
                <a:srgbClr val="181818"/>
              </a:buClr>
              <a:buSzPct val="100000"/>
              <a:buFont typeface="Helvetica Neue"/>
              <a:buNone/>
              <a:defRPr sz="2600" b="1">
                <a:solidFill>
                  <a:srgbClr val="181818"/>
                </a:solidFill>
                <a:latin typeface="Helvetica Neue"/>
                <a:ea typeface="Helvetica Neue"/>
                <a:cs typeface="Helvetica Neue"/>
                <a:sym typeface="Helvetica Neue"/>
              </a:defRPr>
            </a:lvl1pPr>
            <a:lvl2pPr lvl="1">
              <a:spcBef>
                <a:spcPts val="0"/>
              </a:spcBef>
              <a:buSzPct val="100000"/>
              <a:buFont typeface="Titillium Web"/>
              <a:buNone/>
              <a:defRPr sz="2600" b="1">
                <a:latin typeface="Titillium Web"/>
                <a:ea typeface="Titillium Web"/>
                <a:cs typeface="Titillium Web"/>
                <a:sym typeface="Titillium Web"/>
              </a:defRPr>
            </a:lvl2pPr>
            <a:lvl3pPr lvl="2">
              <a:spcBef>
                <a:spcPts val="0"/>
              </a:spcBef>
              <a:buSzPct val="100000"/>
              <a:buFont typeface="Titillium Web"/>
              <a:buNone/>
              <a:defRPr sz="2600" b="1">
                <a:latin typeface="Titillium Web"/>
                <a:ea typeface="Titillium Web"/>
                <a:cs typeface="Titillium Web"/>
                <a:sym typeface="Titillium Web"/>
              </a:defRPr>
            </a:lvl3pPr>
            <a:lvl4pPr lvl="3">
              <a:spcBef>
                <a:spcPts val="0"/>
              </a:spcBef>
              <a:buSzPct val="100000"/>
              <a:buFont typeface="Titillium Web"/>
              <a:buNone/>
              <a:defRPr sz="2600" b="1">
                <a:latin typeface="Titillium Web"/>
                <a:ea typeface="Titillium Web"/>
                <a:cs typeface="Titillium Web"/>
                <a:sym typeface="Titillium Web"/>
              </a:defRPr>
            </a:lvl4pPr>
            <a:lvl5pPr lvl="4">
              <a:spcBef>
                <a:spcPts val="0"/>
              </a:spcBef>
              <a:buSzPct val="100000"/>
              <a:buFont typeface="Titillium Web"/>
              <a:buNone/>
              <a:defRPr sz="2600" b="1">
                <a:latin typeface="Titillium Web"/>
                <a:ea typeface="Titillium Web"/>
                <a:cs typeface="Titillium Web"/>
                <a:sym typeface="Titillium Web"/>
              </a:defRPr>
            </a:lvl5pPr>
            <a:lvl6pPr lvl="5">
              <a:spcBef>
                <a:spcPts val="0"/>
              </a:spcBef>
              <a:buSzPct val="100000"/>
              <a:buFont typeface="Titillium Web"/>
              <a:buNone/>
              <a:defRPr sz="2600" b="1">
                <a:latin typeface="Titillium Web"/>
                <a:ea typeface="Titillium Web"/>
                <a:cs typeface="Titillium Web"/>
                <a:sym typeface="Titillium Web"/>
              </a:defRPr>
            </a:lvl6pPr>
            <a:lvl7pPr lvl="6">
              <a:spcBef>
                <a:spcPts val="0"/>
              </a:spcBef>
              <a:buSzPct val="100000"/>
              <a:buFont typeface="Titillium Web"/>
              <a:buNone/>
              <a:defRPr sz="2600" b="1">
                <a:latin typeface="Titillium Web"/>
                <a:ea typeface="Titillium Web"/>
                <a:cs typeface="Titillium Web"/>
                <a:sym typeface="Titillium Web"/>
              </a:defRPr>
            </a:lvl7pPr>
            <a:lvl8pPr lvl="7">
              <a:spcBef>
                <a:spcPts val="0"/>
              </a:spcBef>
              <a:buSzPct val="100000"/>
              <a:buFont typeface="Titillium Web"/>
              <a:buNone/>
              <a:defRPr sz="2600" b="1">
                <a:latin typeface="Titillium Web"/>
                <a:ea typeface="Titillium Web"/>
                <a:cs typeface="Titillium Web"/>
                <a:sym typeface="Titillium Web"/>
              </a:defRPr>
            </a:lvl8pPr>
            <a:lvl9pPr lvl="8">
              <a:spcBef>
                <a:spcPts val="0"/>
              </a:spcBef>
              <a:buSzPct val="100000"/>
              <a:buFont typeface="Titillium Web"/>
              <a:buNone/>
              <a:defRPr sz="2600" b="1">
                <a:latin typeface="Titillium Web"/>
                <a:ea typeface="Titillium Web"/>
                <a:cs typeface="Titillium Web"/>
                <a:sym typeface="Titillium Web"/>
              </a:defRPr>
            </a:lvl9pPr>
          </a:lstStyle>
          <a:p>
            <a:endParaRPr/>
          </a:p>
        </p:txBody>
      </p:sp>
      <p:sp>
        <p:nvSpPr>
          <p:cNvPr id="7" name="Shape 7"/>
          <p:cNvSpPr txBox="1">
            <a:spLocks noGrp="1"/>
          </p:cNvSpPr>
          <p:nvPr>
            <p:ph type="body" idx="1"/>
          </p:nvPr>
        </p:nvSpPr>
        <p:spPr>
          <a:xfrm>
            <a:off x="723798" y="1586325"/>
            <a:ext cx="6092099" cy="3148499"/>
          </a:xfrm>
          <a:prstGeom prst="rect">
            <a:avLst/>
          </a:prstGeom>
          <a:noFill/>
          <a:ln>
            <a:noFill/>
          </a:ln>
        </p:spPr>
        <p:txBody>
          <a:bodyPr lIns="91425" tIns="91425" rIns="91425" bIns="91425" anchor="t" anchorCtr="0"/>
          <a:lstStyle>
            <a:lvl1pPr lvl="0">
              <a:spcBef>
                <a:spcPts val="60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1pPr>
            <a:lvl2pPr lvl="1">
              <a:spcBef>
                <a:spcPts val="48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2pPr>
            <a:lvl3pPr lvl="2">
              <a:spcBef>
                <a:spcPts val="48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3pPr>
            <a:lvl4pPr lvl="3">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4pPr>
            <a:lvl5pPr lvl="4">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5pPr>
            <a:lvl6pPr lvl="5">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6pPr>
            <a:lvl7pPr lvl="6">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7pPr>
            <a:lvl8pPr lvl="7">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8pPr>
            <a:lvl9pPr lvl="8">
              <a:spcBef>
                <a:spcPts val="360"/>
              </a:spcBef>
              <a:buClr>
                <a:srgbClr val="562457"/>
              </a:buClr>
              <a:buSzPct val="100000"/>
              <a:buFont typeface="Helvetica Neue"/>
              <a:buChar char="▹"/>
              <a:defRPr sz="1800">
                <a:solidFill>
                  <a:srgbClr val="181818"/>
                </a:solidFill>
                <a:latin typeface="Helvetica Neue"/>
                <a:ea typeface="Helvetica Neue"/>
                <a:cs typeface="Helvetica Neue"/>
                <a:sym typeface="Helvetica Neue"/>
              </a:defRPr>
            </a:lvl9pPr>
          </a:lstStyle>
          <a:p>
            <a:endParaRPr/>
          </a:p>
        </p:txBody>
      </p:sp>
      <p:sp>
        <p:nvSpPr>
          <p:cNvPr id="8" name="Shape 8"/>
          <p:cNvSpPr/>
          <p:nvPr/>
        </p:nvSpPr>
        <p:spPr>
          <a:xfrm flipH="1">
            <a:off x="8575068" y="4574175"/>
            <a:ext cx="569400" cy="569400"/>
          </a:xfrm>
          <a:prstGeom prst="rtTriangle">
            <a:avLst/>
          </a:prstGeom>
          <a:solidFill>
            <a:srgbClr val="88398A"/>
          </a:solidFill>
          <a:ln>
            <a:noFill/>
          </a:ln>
        </p:spPr>
        <p:txBody>
          <a:bodyPr lIns="91425" tIns="91425" rIns="91425" bIns="91425" anchor="ctr" anchorCtr="0">
            <a:noAutofit/>
          </a:bodyPr>
          <a:lstStyle/>
          <a:p>
            <a:pPr lvl="0">
              <a:spcBef>
                <a:spcPts val="0"/>
              </a:spcBef>
              <a:buNone/>
            </a:pPr>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5" r:id="rId4"/>
    <p:sldLayoutId id="2147483657" r:id="rId5"/>
    <p:sldLayoutId id="2147483658" r:id="rId6"/>
    <p:sldLayoutId id="214748366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www.rstudio.com/resources/videos/contributing-to-tidyverse-packages/" TargetMode="External"/><Relationship Id="rId7" Type="http://schemas.openxmlformats.org/officeDocument/2006/relationships/hyperlink" Target="https://resources.rstudio.com/rstudio-conf-2019/the-unreasonable-effectiveness-of-public-work"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www.tidyverse.org/articles/2017/08/contributing/" TargetMode="External"/><Relationship Id="rId5" Type="http://schemas.openxmlformats.org/officeDocument/2006/relationships/hyperlink" Target="https://github.com/firstcontributions/first-contributions" TargetMode="External"/><Relationship Id="rId4" Type="http://schemas.openxmlformats.org/officeDocument/2006/relationships/hyperlink" Target="https://ropensci.github.io/dev_guide/contributingguide.html" TargetMode="Externa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761999" y="2851325"/>
            <a:ext cx="8020493" cy="1159800"/>
          </a:xfrm>
          <a:prstGeom prst="rect">
            <a:avLst/>
          </a:prstGeom>
        </p:spPr>
        <p:txBody>
          <a:bodyPr lIns="91425" tIns="91425" rIns="91425" bIns="91425" anchor="ctr" anchorCtr="0">
            <a:noAutofit/>
          </a:bodyPr>
          <a:lstStyle/>
          <a:p>
            <a:pPr lvl="0"/>
            <a:r>
              <a:rPr lang="en-GB" dirty="0"/>
              <a:t>10 Steps to Becoming a Tidyverse Contributor</a:t>
            </a:r>
            <a:endParaRPr lang="en" dirty="0"/>
          </a:p>
        </p:txBody>
      </p:sp>
      <p:sp>
        <p:nvSpPr>
          <p:cNvPr id="74" name="Shape 74"/>
          <p:cNvSpPr txBox="1"/>
          <p:nvPr/>
        </p:nvSpPr>
        <p:spPr>
          <a:xfrm>
            <a:off x="579000" y="368875"/>
            <a:ext cx="4367700" cy="950700"/>
          </a:xfrm>
          <a:prstGeom prst="rect">
            <a:avLst/>
          </a:prstGeom>
          <a:noFill/>
          <a:ln>
            <a:noFill/>
          </a:ln>
        </p:spPr>
        <p:txBody>
          <a:bodyPr lIns="91425" tIns="91425" rIns="91425" bIns="91425" anchor="t" anchorCtr="0">
            <a:noAutofit/>
          </a:bodyPr>
          <a:lstStyle/>
          <a:p>
            <a:pPr lvl="0" rtl="0">
              <a:spcBef>
                <a:spcPts val="0"/>
              </a:spcBef>
              <a:buNone/>
            </a:pPr>
            <a:r>
              <a:rPr lang="en" dirty="0">
                <a:solidFill>
                  <a:srgbClr val="0000FF"/>
                </a:solidFill>
                <a:latin typeface="Courier"/>
                <a:ea typeface="Courier"/>
                <a:cs typeface="Courier"/>
                <a:sym typeface="Courier"/>
              </a:rPr>
              <a:t>library</a:t>
            </a:r>
            <a:r>
              <a:rPr lang="en" dirty="0">
                <a:solidFill>
                  <a:srgbClr val="687687"/>
                </a:solidFill>
                <a:latin typeface="Courier"/>
                <a:ea typeface="Courier"/>
                <a:cs typeface="Courier"/>
                <a:sym typeface="Courier"/>
              </a:rPr>
              <a:t>(</a:t>
            </a:r>
            <a:r>
              <a:rPr lang="en" dirty="0">
                <a:latin typeface="Courier"/>
                <a:ea typeface="Courier"/>
                <a:cs typeface="Courier"/>
                <a:sym typeface="Courier"/>
              </a:rPr>
              <a:t>dplyr</a:t>
            </a:r>
            <a:r>
              <a:rPr lang="en" dirty="0">
                <a:solidFill>
                  <a:srgbClr val="687687"/>
                </a:solidFill>
                <a:latin typeface="Courier"/>
                <a:ea typeface="Courier"/>
                <a:cs typeface="Courier"/>
                <a:sym typeface="Courier"/>
              </a:rPr>
              <a:t>)</a:t>
            </a:r>
          </a:p>
          <a:p>
            <a:pPr lvl="0" rtl="0">
              <a:spcBef>
                <a:spcPts val="0"/>
              </a:spcBef>
              <a:buNone/>
            </a:pPr>
            <a:endParaRPr dirty="0">
              <a:latin typeface="Courier"/>
              <a:ea typeface="Courier"/>
              <a:cs typeface="Courier"/>
              <a:sym typeface="Courier"/>
            </a:endParaRPr>
          </a:p>
          <a:p>
            <a:pPr lvl="0" rtl="0">
              <a:spcBef>
                <a:spcPts val="0"/>
              </a:spcBef>
              <a:buNone/>
            </a:pPr>
            <a:r>
              <a:rPr lang="en" dirty="0">
                <a:latin typeface="Courier"/>
                <a:ea typeface="Courier"/>
                <a:cs typeface="Courier"/>
                <a:sym typeface="Courier"/>
              </a:rPr>
              <a:t>rladies_global </a:t>
            </a:r>
            <a:r>
              <a:rPr lang="en" dirty="0">
                <a:solidFill>
                  <a:srgbClr val="687687"/>
                </a:solidFill>
                <a:latin typeface="Courier"/>
                <a:ea typeface="Courier"/>
                <a:cs typeface="Courier"/>
                <a:sym typeface="Courier"/>
              </a:rPr>
              <a:t>%&gt;%</a:t>
            </a:r>
          </a:p>
          <a:p>
            <a:pPr lvl="0"/>
            <a:r>
              <a:rPr lang="en" dirty="0">
                <a:latin typeface="Courier"/>
                <a:ea typeface="Courier"/>
                <a:cs typeface="Courier"/>
                <a:sym typeface="Courier"/>
              </a:rPr>
              <a:t>  filter</a:t>
            </a:r>
            <a:r>
              <a:rPr lang="en" dirty="0">
                <a:solidFill>
                  <a:srgbClr val="687687"/>
                </a:solidFill>
                <a:latin typeface="Courier"/>
                <a:ea typeface="Courier"/>
                <a:cs typeface="Courier"/>
                <a:sym typeface="Courier"/>
              </a:rPr>
              <a:t>(</a:t>
            </a:r>
            <a:r>
              <a:rPr lang="en" dirty="0">
                <a:latin typeface="Courier"/>
                <a:ea typeface="Courier"/>
                <a:cs typeface="Courier"/>
                <a:sym typeface="Courier"/>
              </a:rPr>
              <a:t>city == </a:t>
            </a:r>
            <a:r>
              <a:rPr lang="en" dirty="0">
                <a:solidFill>
                  <a:srgbClr val="036A07"/>
                </a:solidFill>
                <a:latin typeface="Courier"/>
                <a:ea typeface="Courier"/>
                <a:cs typeface="Courier"/>
                <a:sym typeface="Courier"/>
              </a:rPr>
              <a:t>'</a:t>
            </a:r>
            <a:r>
              <a:rPr lang="en-GB" dirty="0">
                <a:solidFill>
                  <a:srgbClr val="036A07"/>
                </a:solidFill>
                <a:latin typeface="Courier"/>
                <a:ea typeface="Courier"/>
                <a:cs typeface="Courier"/>
                <a:sym typeface="Courier"/>
              </a:rPr>
              <a:t>Lancaster</a:t>
            </a:r>
            <a:r>
              <a:rPr lang="en" dirty="0">
                <a:solidFill>
                  <a:srgbClr val="036A07"/>
                </a:solidFill>
                <a:latin typeface="Courier"/>
                <a:ea typeface="Courier"/>
                <a:cs typeface="Courier"/>
                <a:sym typeface="Courier"/>
              </a:rPr>
              <a:t>'</a:t>
            </a:r>
            <a:r>
              <a:rPr lang="en" dirty="0">
                <a:solidFill>
                  <a:srgbClr val="687687"/>
                </a:solidFill>
                <a:latin typeface="Courier"/>
                <a:ea typeface="Courier"/>
                <a:cs typeface="Courier"/>
                <a:sym typeface="Courier"/>
              </a:rPr>
              <a:t>)</a:t>
            </a:r>
          </a:p>
        </p:txBody>
      </p:sp>
      <p:sp>
        <p:nvSpPr>
          <p:cNvPr id="2" name="TextBox 1">
            <a:extLst>
              <a:ext uri="{FF2B5EF4-FFF2-40B4-BE49-F238E27FC236}">
                <a16:creationId xmlns:a16="http://schemas.microsoft.com/office/drawing/2014/main" id="{450F4648-6931-4383-8875-A9E64C2472E1}"/>
              </a:ext>
            </a:extLst>
          </p:cNvPr>
          <p:cNvSpPr txBox="1"/>
          <p:nvPr/>
        </p:nvSpPr>
        <p:spPr>
          <a:xfrm>
            <a:off x="761999" y="4295553"/>
            <a:ext cx="6627629" cy="307777"/>
          </a:xfrm>
          <a:prstGeom prst="rect">
            <a:avLst/>
          </a:prstGeom>
          <a:noFill/>
        </p:spPr>
        <p:txBody>
          <a:bodyPr wrap="square" rtlCol="0">
            <a:spAutoFit/>
          </a:bodyPr>
          <a:lstStyle/>
          <a:p>
            <a:r>
              <a:rPr lang="en-GB" b="1" dirty="0">
                <a:latin typeface="Helvetica Neue" panose="020B0604020202020204" charset="0"/>
              </a:rPr>
              <a:t>Nic Crane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1261050" y="905750"/>
            <a:ext cx="6734634" cy="1641600"/>
          </a:xfrm>
          <a:prstGeom prst="rect">
            <a:avLst/>
          </a:prstGeom>
        </p:spPr>
        <p:txBody>
          <a:bodyPr lIns="91425" tIns="91425" rIns="91425" bIns="91425" anchor="t" anchorCtr="0">
            <a:noAutofit/>
          </a:bodyPr>
          <a:lstStyle/>
          <a:p>
            <a:pPr lvl="0">
              <a:buNone/>
            </a:pPr>
            <a:r>
              <a:rPr lang="en-GB" sz="2000" dirty="0"/>
              <a:t>When I started my transition into data science, I said yes to pretty much every opportunity that came my way, even if it felt slightly beyond my skill set or experience level...I said yes to many of these things when it felt like I wasn’t sure if I was ready.</a:t>
            </a:r>
            <a:endParaRPr lang="en" sz="2000" dirty="0"/>
          </a:p>
        </p:txBody>
      </p:sp>
      <p:sp>
        <p:nvSpPr>
          <p:cNvPr id="105" name="Shape 105"/>
          <p:cNvSpPr txBox="1"/>
          <p:nvPr/>
        </p:nvSpPr>
        <p:spPr>
          <a:xfrm>
            <a:off x="1261050" y="2838450"/>
            <a:ext cx="5404500" cy="467700"/>
          </a:xfrm>
          <a:prstGeom prst="rect">
            <a:avLst/>
          </a:prstGeom>
          <a:noFill/>
          <a:ln>
            <a:noFill/>
          </a:ln>
        </p:spPr>
        <p:txBody>
          <a:bodyPr lIns="91425" tIns="91425" rIns="91425" bIns="91425" anchor="t" anchorCtr="0">
            <a:noAutofit/>
          </a:bodyPr>
          <a:lstStyle/>
          <a:p>
            <a:pPr lvl="0" algn="r" rtl="0">
              <a:spcBef>
                <a:spcPts val="600"/>
              </a:spcBef>
              <a:buNone/>
            </a:pPr>
            <a:r>
              <a:rPr lang="en" sz="1200" i="1" dirty="0">
                <a:solidFill>
                  <a:srgbClr val="181818"/>
                </a:solidFill>
                <a:latin typeface="Helvetica Neue"/>
                <a:ea typeface="Helvetica Neue"/>
                <a:cs typeface="Helvetica Neue"/>
                <a:sym typeface="Helvetica Neue"/>
              </a:rPr>
              <a:t>—</a:t>
            </a:r>
            <a:r>
              <a:rPr lang="en-GB" sz="1200" i="1" dirty="0">
                <a:solidFill>
                  <a:srgbClr val="181818"/>
                </a:solidFill>
                <a:latin typeface="Helvetica Neue"/>
                <a:ea typeface="Helvetica Neue"/>
                <a:cs typeface="Helvetica Neue"/>
                <a:sym typeface="Helvetica Neue"/>
              </a:rPr>
              <a:t>Julia </a:t>
            </a:r>
            <a:r>
              <a:rPr lang="en-GB" sz="1200" i="1" dirty="0" err="1">
                <a:solidFill>
                  <a:srgbClr val="181818"/>
                </a:solidFill>
                <a:latin typeface="Helvetica Neue"/>
                <a:ea typeface="Helvetica Neue"/>
                <a:cs typeface="Helvetica Neue"/>
                <a:sym typeface="Helvetica Neue"/>
              </a:rPr>
              <a:t>Silge</a:t>
            </a:r>
            <a:r>
              <a:rPr lang="en" sz="1200" i="1" dirty="0">
                <a:solidFill>
                  <a:srgbClr val="181818"/>
                </a:solidFill>
                <a:latin typeface="Helvetica Neue"/>
                <a:ea typeface="Helvetica Neue"/>
                <a:cs typeface="Helvetica Neue"/>
                <a:sym typeface="Helvetica Neue"/>
              </a:rPr>
              <a:t> </a:t>
            </a:r>
          </a:p>
          <a:p>
            <a:pPr lvl="0" algn="r" rtl="0">
              <a:spcBef>
                <a:spcPts val="600"/>
              </a:spcBef>
              <a:buClr>
                <a:schemeClr val="dk1"/>
              </a:buClr>
              <a:buSzPct val="91666"/>
              <a:buFont typeface="Arial"/>
              <a:buNone/>
            </a:pPr>
            <a:r>
              <a:rPr lang="en-GB" sz="1200" i="1" dirty="0">
                <a:solidFill>
                  <a:srgbClr val="181818"/>
                </a:solidFill>
                <a:latin typeface="Helvetica Neue"/>
                <a:ea typeface="Helvetica Neue"/>
                <a:cs typeface="Helvetica Neue"/>
                <a:sym typeface="Helvetica Neue"/>
              </a:rPr>
              <a:t>Interview with And Comfort </a:t>
            </a:r>
            <a:r>
              <a:rPr lang="en" sz="1200" i="1" dirty="0">
                <a:solidFill>
                  <a:srgbClr val="181818"/>
                </a:solidFill>
                <a:latin typeface="Helvetica Neue"/>
                <a:ea typeface="Helvetica Neue"/>
                <a:cs typeface="Helvetica Neue"/>
                <a:sym typeface="Helvetica Neue"/>
              </a:rPr>
              <a:t>(</a:t>
            </a:r>
            <a:r>
              <a:rPr lang="en-GB" sz="1200" i="1" dirty="0">
                <a:solidFill>
                  <a:srgbClr val="181818"/>
                </a:solidFill>
                <a:latin typeface="Helvetica Neue"/>
                <a:ea typeface="Helvetica Neue"/>
                <a:cs typeface="Helvetica Neue"/>
                <a:sym typeface="Helvetica Neue"/>
              </a:rPr>
              <a:t>October 2018</a:t>
            </a:r>
            <a:r>
              <a:rPr lang="en" sz="1200" i="1" dirty="0">
                <a:solidFill>
                  <a:srgbClr val="181818"/>
                </a:solidFill>
                <a:latin typeface="Helvetica Neue"/>
                <a:ea typeface="Helvetica Neue"/>
                <a:cs typeface="Helvetica Neue"/>
                <a:sym typeface="Helvetica Neue"/>
              </a:rPr>
              <a:t>)</a:t>
            </a:r>
          </a:p>
          <a:p>
            <a:pPr lvl="0">
              <a:spcBef>
                <a:spcPts val="0"/>
              </a:spcBef>
              <a:buNone/>
            </a:pPr>
            <a:endParaRPr dirty="0"/>
          </a:p>
        </p:txBody>
      </p:sp>
      <p:pic>
        <p:nvPicPr>
          <p:cNvPr id="3" name="Picture 2">
            <a:extLst>
              <a:ext uri="{FF2B5EF4-FFF2-40B4-BE49-F238E27FC236}">
                <a16:creationId xmlns:a16="http://schemas.microsoft.com/office/drawing/2014/main" id="{DA482470-AA38-45E4-9422-73BDD5913B71}"/>
              </a:ext>
            </a:extLst>
          </p:cNvPr>
          <p:cNvPicPr>
            <a:picLocks noChangeAspect="1"/>
          </p:cNvPicPr>
          <p:nvPr/>
        </p:nvPicPr>
        <p:blipFill>
          <a:blip r:embed="rId3"/>
          <a:stretch>
            <a:fillRect/>
          </a:stretch>
        </p:blipFill>
        <p:spPr>
          <a:xfrm>
            <a:off x="1261050" y="2838450"/>
            <a:ext cx="1562100" cy="1562100"/>
          </a:xfrm>
          <a:prstGeom prst="rect">
            <a:avLst/>
          </a:prstGeom>
        </p:spPr>
      </p:pic>
    </p:spTree>
    <p:extLst>
      <p:ext uri="{BB962C8B-B14F-4D97-AF65-F5344CB8AC3E}">
        <p14:creationId xmlns:p14="http://schemas.microsoft.com/office/powerpoint/2010/main" val="519321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1261050" y="905750"/>
            <a:ext cx="6734634" cy="1641600"/>
          </a:xfrm>
          <a:prstGeom prst="rect">
            <a:avLst/>
          </a:prstGeom>
        </p:spPr>
        <p:txBody>
          <a:bodyPr lIns="91425" tIns="91425" rIns="91425" bIns="91425" anchor="t" anchorCtr="0">
            <a:noAutofit/>
          </a:bodyPr>
          <a:lstStyle/>
          <a:p>
            <a:pPr lvl="1">
              <a:buNone/>
            </a:pPr>
            <a:r>
              <a:rPr lang="en-GB" sz="2000" dirty="0"/>
              <a:t>Not always easy for beginners.  Helps to have a team that will onboard.  Give beginner level work.  Mentorship.  Pick projects that are welcoming.</a:t>
            </a:r>
            <a:endParaRPr lang="en" sz="2000" dirty="0"/>
          </a:p>
        </p:txBody>
      </p:sp>
      <p:sp>
        <p:nvSpPr>
          <p:cNvPr id="105" name="Shape 105"/>
          <p:cNvSpPr txBox="1"/>
          <p:nvPr/>
        </p:nvSpPr>
        <p:spPr>
          <a:xfrm>
            <a:off x="2823150" y="2753090"/>
            <a:ext cx="5172534" cy="467700"/>
          </a:xfrm>
          <a:prstGeom prst="rect">
            <a:avLst/>
          </a:prstGeom>
          <a:noFill/>
          <a:ln>
            <a:noFill/>
          </a:ln>
        </p:spPr>
        <p:txBody>
          <a:bodyPr lIns="91425" tIns="91425" rIns="91425" bIns="91425" anchor="t" anchorCtr="0">
            <a:noAutofit/>
          </a:bodyPr>
          <a:lstStyle/>
          <a:p>
            <a:pPr lvl="0" algn="r">
              <a:spcBef>
                <a:spcPts val="600"/>
              </a:spcBef>
            </a:pPr>
            <a:r>
              <a:rPr lang="en" sz="1200" i="1" dirty="0">
                <a:solidFill>
                  <a:srgbClr val="181818"/>
                </a:solidFill>
                <a:latin typeface="Helvetica Neue"/>
                <a:ea typeface="Helvetica Neue"/>
                <a:cs typeface="Helvetica Neue"/>
                <a:sym typeface="Helvetica Neue"/>
              </a:rPr>
              <a:t>—</a:t>
            </a:r>
            <a:r>
              <a:rPr lang="en-GB" sz="1200" i="1" dirty="0">
                <a:solidFill>
                  <a:srgbClr val="181818"/>
                </a:solidFill>
                <a:latin typeface="Helvetica Neue"/>
                <a:ea typeface="Helvetica Neue"/>
                <a:cs typeface="Helvetica Neue"/>
                <a:sym typeface="Helvetica Neue"/>
              </a:rPr>
              <a:t>Gabriela de Queiroz</a:t>
            </a:r>
            <a:r>
              <a:rPr lang="en" sz="1200" i="1" dirty="0">
                <a:solidFill>
                  <a:srgbClr val="181818"/>
                </a:solidFill>
                <a:latin typeface="Helvetica Neue"/>
                <a:ea typeface="Helvetica Neue"/>
                <a:cs typeface="Helvetica Neue"/>
                <a:sym typeface="Helvetica Neue"/>
              </a:rPr>
              <a:t>  [</a:t>
            </a:r>
            <a:r>
              <a:rPr lang="en-GB" sz="1200" i="1" dirty="0">
                <a:solidFill>
                  <a:srgbClr val="181818"/>
                </a:solidFill>
                <a:latin typeface="Helvetica Neue"/>
                <a:ea typeface="Helvetica Neue"/>
                <a:cs typeface="Helvetica Neue"/>
                <a:sym typeface="Helvetica Neue"/>
              </a:rPr>
              <a:t>summarised tweet]</a:t>
            </a:r>
            <a:endParaRPr lang="en" sz="1200" i="1" dirty="0">
              <a:solidFill>
                <a:srgbClr val="181818"/>
              </a:solidFill>
              <a:latin typeface="Helvetica Neue"/>
              <a:ea typeface="Helvetica Neue"/>
              <a:cs typeface="Helvetica Neue"/>
              <a:sym typeface="Helvetica Neue"/>
            </a:endParaRPr>
          </a:p>
          <a:p>
            <a:pPr lvl="0" algn="r">
              <a:spcBef>
                <a:spcPts val="600"/>
              </a:spcBef>
              <a:buClr>
                <a:schemeClr val="dk1"/>
              </a:buClr>
              <a:buSzPct val="91666"/>
            </a:pPr>
            <a:r>
              <a:rPr lang="en-GB" sz="1200" i="1" dirty="0">
                <a:solidFill>
                  <a:srgbClr val="181818"/>
                </a:solidFill>
                <a:latin typeface="Helvetica Neue"/>
                <a:ea typeface="Helvetica Neue"/>
                <a:cs typeface="Helvetica Neue"/>
                <a:sym typeface="Helvetica Neue"/>
              </a:rPr>
              <a:t>Grace Hopper Celebration of Women in Computing (2018)</a:t>
            </a:r>
            <a:endParaRPr dirty="0"/>
          </a:p>
        </p:txBody>
      </p:sp>
      <p:pic>
        <p:nvPicPr>
          <p:cNvPr id="6" name="Picture 5">
            <a:extLst>
              <a:ext uri="{FF2B5EF4-FFF2-40B4-BE49-F238E27FC236}">
                <a16:creationId xmlns:a16="http://schemas.microsoft.com/office/drawing/2014/main" id="{D52F4240-AC33-44AA-9B5F-B3C71E45EEC1}"/>
              </a:ext>
            </a:extLst>
          </p:cNvPr>
          <p:cNvPicPr>
            <a:picLocks noChangeAspect="1"/>
          </p:cNvPicPr>
          <p:nvPr/>
        </p:nvPicPr>
        <p:blipFill>
          <a:blip r:embed="rId3"/>
          <a:stretch>
            <a:fillRect/>
          </a:stretch>
        </p:blipFill>
        <p:spPr>
          <a:xfrm>
            <a:off x="1261050" y="2753090"/>
            <a:ext cx="1562100" cy="1562100"/>
          </a:xfrm>
          <a:prstGeom prst="rect">
            <a:avLst/>
          </a:prstGeom>
        </p:spPr>
      </p:pic>
    </p:spTree>
    <p:extLst>
      <p:ext uri="{BB962C8B-B14F-4D97-AF65-F5344CB8AC3E}">
        <p14:creationId xmlns:p14="http://schemas.microsoft.com/office/powerpoint/2010/main" val="4077332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0DCA4-6B43-406D-AA9D-64C6619D429F}"/>
              </a:ext>
            </a:extLst>
          </p:cNvPr>
          <p:cNvSpPr>
            <a:spLocks noGrp="1"/>
          </p:cNvSpPr>
          <p:nvPr>
            <p:ph type="title"/>
          </p:nvPr>
        </p:nvSpPr>
        <p:spPr>
          <a:xfrm>
            <a:off x="844425" y="422500"/>
            <a:ext cx="5473248" cy="857400"/>
          </a:xfrm>
        </p:spPr>
        <p:txBody>
          <a:bodyPr/>
          <a:lstStyle/>
          <a:p>
            <a:r>
              <a:rPr lang="en-GB" dirty="0"/>
              <a:t>The </a:t>
            </a:r>
            <a:r>
              <a:rPr lang="en-GB" dirty="0" err="1"/>
              <a:t>tidyverse</a:t>
            </a:r>
            <a:r>
              <a:rPr lang="en-GB" dirty="0"/>
              <a:t> is a great place to get involved</a:t>
            </a:r>
          </a:p>
        </p:txBody>
      </p:sp>
      <p:pic>
        <p:nvPicPr>
          <p:cNvPr id="3" name="Picture 2">
            <a:extLst>
              <a:ext uri="{FF2B5EF4-FFF2-40B4-BE49-F238E27FC236}">
                <a16:creationId xmlns:a16="http://schemas.microsoft.com/office/drawing/2014/main" id="{8B3655ED-0830-40AD-A581-D527456A36F6}"/>
              </a:ext>
            </a:extLst>
          </p:cNvPr>
          <p:cNvPicPr>
            <a:picLocks noChangeAspect="1"/>
          </p:cNvPicPr>
          <p:nvPr/>
        </p:nvPicPr>
        <p:blipFill>
          <a:blip r:embed="rId2"/>
          <a:stretch>
            <a:fillRect/>
          </a:stretch>
        </p:blipFill>
        <p:spPr>
          <a:xfrm>
            <a:off x="5260398" y="2909455"/>
            <a:ext cx="3602614" cy="1767320"/>
          </a:xfrm>
          <a:prstGeom prst="rect">
            <a:avLst/>
          </a:prstGeom>
        </p:spPr>
      </p:pic>
      <p:pic>
        <p:nvPicPr>
          <p:cNvPr id="4" name="Picture 3">
            <a:extLst>
              <a:ext uri="{FF2B5EF4-FFF2-40B4-BE49-F238E27FC236}">
                <a16:creationId xmlns:a16="http://schemas.microsoft.com/office/drawing/2014/main" id="{B09D8458-EC5F-4DEC-9E8A-EDB6EC53DD23}"/>
              </a:ext>
            </a:extLst>
          </p:cNvPr>
          <p:cNvPicPr>
            <a:picLocks noChangeAspect="1"/>
          </p:cNvPicPr>
          <p:nvPr/>
        </p:nvPicPr>
        <p:blipFill>
          <a:blip r:embed="rId3"/>
          <a:stretch>
            <a:fillRect/>
          </a:stretch>
        </p:blipFill>
        <p:spPr>
          <a:xfrm>
            <a:off x="434289" y="1981474"/>
            <a:ext cx="3226800" cy="2589372"/>
          </a:xfrm>
          <a:prstGeom prst="rect">
            <a:avLst/>
          </a:prstGeom>
        </p:spPr>
      </p:pic>
      <p:grpSp>
        <p:nvGrpSpPr>
          <p:cNvPr id="5" name="Group 4">
            <a:extLst>
              <a:ext uri="{FF2B5EF4-FFF2-40B4-BE49-F238E27FC236}">
                <a16:creationId xmlns:a16="http://schemas.microsoft.com/office/drawing/2014/main" id="{E36DE900-8327-40AE-9988-D261E0CC3A97}"/>
              </a:ext>
            </a:extLst>
          </p:cNvPr>
          <p:cNvGrpSpPr/>
          <p:nvPr/>
        </p:nvGrpSpPr>
        <p:grpSpPr>
          <a:xfrm>
            <a:off x="4343410" y="1696624"/>
            <a:ext cx="4345817" cy="380259"/>
            <a:chOff x="1165210" y="2290762"/>
            <a:chExt cx="6422571" cy="561975"/>
          </a:xfrm>
        </p:grpSpPr>
        <p:pic>
          <p:nvPicPr>
            <p:cNvPr id="6" name="Picture 5">
              <a:extLst>
                <a:ext uri="{FF2B5EF4-FFF2-40B4-BE49-F238E27FC236}">
                  <a16:creationId xmlns:a16="http://schemas.microsoft.com/office/drawing/2014/main" id="{26C84E23-5C6D-4E2B-A42D-75ABA8374BAF}"/>
                </a:ext>
              </a:extLst>
            </p:cNvPr>
            <p:cNvPicPr>
              <a:picLocks noChangeAspect="1"/>
            </p:cNvPicPr>
            <p:nvPr/>
          </p:nvPicPr>
          <p:blipFill>
            <a:blip r:embed="rId4"/>
            <a:stretch>
              <a:fillRect/>
            </a:stretch>
          </p:blipFill>
          <p:spPr>
            <a:xfrm>
              <a:off x="1165210" y="2352675"/>
              <a:ext cx="2152650" cy="438150"/>
            </a:xfrm>
            <a:prstGeom prst="rect">
              <a:avLst/>
            </a:prstGeom>
          </p:spPr>
        </p:pic>
        <p:pic>
          <p:nvPicPr>
            <p:cNvPr id="7" name="Picture 6">
              <a:extLst>
                <a:ext uri="{FF2B5EF4-FFF2-40B4-BE49-F238E27FC236}">
                  <a16:creationId xmlns:a16="http://schemas.microsoft.com/office/drawing/2014/main" id="{92607AE8-CFB6-4775-9710-B9E867036AA0}"/>
                </a:ext>
              </a:extLst>
            </p:cNvPr>
            <p:cNvPicPr>
              <a:picLocks noChangeAspect="1"/>
            </p:cNvPicPr>
            <p:nvPr/>
          </p:nvPicPr>
          <p:blipFill>
            <a:blip r:embed="rId5"/>
            <a:stretch>
              <a:fillRect/>
            </a:stretch>
          </p:blipFill>
          <p:spPr>
            <a:xfrm>
              <a:off x="3678554" y="2290762"/>
              <a:ext cx="1647825" cy="561975"/>
            </a:xfrm>
            <a:prstGeom prst="rect">
              <a:avLst/>
            </a:prstGeom>
          </p:spPr>
        </p:pic>
        <p:pic>
          <p:nvPicPr>
            <p:cNvPr id="8" name="Picture 7">
              <a:extLst>
                <a:ext uri="{FF2B5EF4-FFF2-40B4-BE49-F238E27FC236}">
                  <a16:creationId xmlns:a16="http://schemas.microsoft.com/office/drawing/2014/main" id="{60CA0DD4-00BC-4C7B-BE2D-ABF417AD3597}"/>
                </a:ext>
              </a:extLst>
            </p:cNvPr>
            <p:cNvPicPr>
              <a:picLocks noChangeAspect="1"/>
            </p:cNvPicPr>
            <p:nvPr/>
          </p:nvPicPr>
          <p:blipFill rotWithShape="1">
            <a:blip r:embed="rId6"/>
            <a:srcRect t="15392" b="9629"/>
            <a:stretch/>
          </p:blipFill>
          <p:spPr>
            <a:xfrm>
              <a:off x="5687073" y="2352675"/>
              <a:ext cx="1900708" cy="421260"/>
            </a:xfrm>
            <a:prstGeom prst="rect">
              <a:avLst/>
            </a:prstGeom>
          </p:spPr>
        </p:pic>
      </p:grpSp>
    </p:spTree>
    <p:extLst>
      <p:ext uri="{BB962C8B-B14F-4D97-AF65-F5344CB8AC3E}">
        <p14:creationId xmlns:p14="http://schemas.microsoft.com/office/powerpoint/2010/main" val="2217877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481955" cy="857400"/>
          </a:xfrm>
          <a:prstGeom prst="rect">
            <a:avLst/>
          </a:prstGeom>
        </p:spPr>
        <p:txBody>
          <a:bodyPr lIns="91425" tIns="91425" rIns="91425" bIns="91425" anchor="t" anchorCtr="0">
            <a:noAutofit/>
          </a:bodyPr>
          <a:lstStyle/>
          <a:p>
            <a:pPr lvl="0"/>
            <a:r>
              <a:rPr lang="en-GB" dirty="0">
                <a:solidFill>
                  <a:schemeClr val="tx1"/>
                </a:solidFill>
              </a:rPr>
              <a:t>Step 1</a:t>
            </a:r>
            <a:br>
              <a:rPr lang="en-GB" dirty="0"/>
            </a:br>
            <a:r>
              <a:rPr lang="en-GB" dirty="0"/>
              <a:t>Decide How to Contribute</a:t>
            </a:r>
            <a:endParaRPr lang="en" dirty="0">
              <a:solidFill>
                <a:srgbClr val="000000"/>
              </a:solidFill>
            </a:endParaRPr>
          </a:p>
        </p:txBody>
      </p:sp>
      <p:sp>
        <p:nvSpPr>
          <p:cNvPr id="22" name="Content Placeholder 2">
            <a:extLst>
              <a:ext uri="{FF2B5EF4-FFF2-40B4-BE49-F238E27FC236}">
                <a16:creationId xmlns:a16="http://schemas.microsoft.com/office/drawing/2014/main" id="{FBBBCB86-62FE-499F-8082-9952CBCB1521}"/>
              </a:ext>
            </a:extLst>
          </p:cNvPr>
          <p:cNvSpPr txBox="1">
            <a:spLocks/>
          </p:cNvSpPr>
          <p:nvPr/>
        </p:nvSpPr>
        <p:spPr>
          <a:xfrm>
            <a:off x="723798" y="1586325"/>
            <a:ext cx="6092099" cy="314849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
            </a:pPr>
            <a:endParaRPr lang="en-GB" sz="1800" dirty="0">
              <a:latin typeface="Helvetica Neue" panose="020B0604020202020204" charset="0"/>
            </a:endParaRPr>
          </a:p>
          <a:p>
            <a:pPr marL="285750" indent="-285750">
              <a:buFont typeface="Wingdings" panose="05000000000000000000" pitchFamily="2" charset="2"/>
              <a:buChar char="§"/>
            </a:pPr>
            <a:r>
              <a:rPr lang="en-GB" sz="1800" dirty="0">
                <a:latin typeface="Helvetica Neue" panose="020B0604020202020204" charset="0"/>
              </a:rPr>
              <a:t>Identifying issues</a:t>
            </a:r>
          </a:p>
          <a:p>
            <a:pPr marL="285750" indent="-285750">
              <a:buFont typeface="Wingdings" panose="05000000000000000000" pitchFamily="2" charset="2"/>
              <a:buChar char="§"/>
            </a:pPr>
            <a:r>
              <a:rPr lang="en-GB" sz="1800" dirty="0">
                <a:latin typeface="Helvetica Neue" panose="020B0604020202020204" charset="0"/>
              </a:rPr>
              <a:t>Documentation</a:t>
            </a:r>
          </a:p>
          <a:p>
            <a:pPr marL="285750" indent="-285750">
              <a:buFont typeface="Wingdings" panose="05000000000000000000" pitchFamily="2" charset="2"/>
              <a:buChar char="§"/>
            </a:pPr>
            <a:r>
              <a:rPr lang="en-GB" sz="1800" dirty="0">
                <a:latin typeface="Helvetica Neue" panose="020B0604020202020204" charset="0"/>
              </a:rPr>
              <a:t>Helping people out on Twitter and forums</a:t>
            </a:r>
          </a:p>
          <a:p>
            <a:pPr marL="285750" indent="-285750">
              <a:buFont typeface="Wingdings" panose="05000000000000000000" pitchFamily="2" charset="2"/>
              <a:buChar char="§"/>
            </a:pPr>
            <a:r>
              <a:rPr lang="en-GB" sz="1800" dirty="0">
                <a:latin typeface="Helvetica Neue" panose="020B0604020202020204" charset="0"/>
              </a:rPr>
              <a:t>Blogging</a:t>
            </a:r>
          </a:p>
          <a:p>
            <a:pPr marL="285750" indent="-285750">
              <a:buFont typeface="Wingdings" panose="05000000000000000000" pitchFamily="2" charset="2"/>
              <a:buChar char="§"/>
            </a:pPr>
            <a:r>
              <a:rPr lang="en-GB" sz="1800" b="1" dirty="0">
                <a:solidFill>
                  <a:srgbClr val="88398A"/>
                </a:solidFill>
                <a:latin typeface="Helvetica Neue" panose="020B0604020202020204" charset="0"/>
              </a:rPr>
              <a:t>Code</a:t>
            </a:r>
          </a:p>
          <a:p>
            <a:pPr marL="285750" indent="-285750">
              <a:buFont typeface="Wingdings" panose="05000000000000000000" pitchFamily="2" charset="2"/>
              <a:buChar char="§"/>
            </a:pPr>
            <a:endParaRPr lang="en-GB" sz="1800" dirty="0">
              <a:latin typeface="Helvetica Neue" panose="020B0604020202020204" charset="0"/>
            </a:endParaRPr>
          </a:p>
        </p:txBody>
      </p:sp>
    </p:spTree>
    <p:extLst>
      <p:ext uri="{BB962C8B-B14F-4D97-AF65-F5344CB8AC3E}">
        <p14:creationId xmlns:p14="http://schemas.microsoft.com/office/powerpoint/2010/main" val="9656299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481955" cy="857400"/>
          </a:xfrm>
          <a:prstGeom prst="rect">
            <a:avLst/>
          </a:prstGeom>
        </p:spPr>
        <p:txBody>
          <a:bodyPr lIns="91425" tIns="91425" rIns="91425" bIns="91425" anchor="t" anchorCtr="0">
            <a:noAutofit/>
          </a:bodyPr>
          <a:lstStyle/>
          <a:p>
            <a:pPr lvl="0"/>
            <a:r>
              <a:rPr lang="en-GB" dirty="0">
                <a:solidFill>
                  <a:schemeClr val="tx1"/>
                </a:solidFill>
              </a:rPr>
              <a:t>Step 2</a:t>
            </a:r>
            <a:br>
              <a:rPr lang="en-GB" dirty="0"/>
            </a:br>
            <a:r>
              <a:rPr lang="en-GB" dirty="0"/>
              <a:t>Learn!</a:t>
            </a:r>
            <a:endParaRPr lang="en" dirty="0">
              <a:solidFill>
                <a:srgbClr val="000000"/>
              </a:solidFill>
            </a:endParaRPr>
          </a:p>
        </p:txBody>
      </p:sp>
      <p:sp>
        <p:nvSpPr>
          <p:cNvPr id="4" name="Text Placeholder 2">
            <a:extLst>
              <a:ext uri="{FF2B5EF4-FFF2-40B4-BE49-F238E27FC236}">
                <a16:creationId xmlns:a16="http://schemas.microsoft.com/office/drawing/2014/main" id="{E9C5FD11-11BB-41D5-9A17-F145EAC71FFA}"/>
              </a:ext>
            </a:extLst>
          </p:cNvPr>
          <p:cNvSpPr txBox="1">
            <a:spLocks/>
          </p:cNvSpPr>
          <p:nvPr/>
        </p:nvSpPr>
        <p:spPr>
          <a:xfrm>
            <a:off x="692024" y="1584700"/>
            <a:ext cx="7811895" cy="32190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GB" sz="1800" dirty="0">
              <a:latin typeface="Helvetica Neue" panose="020B0604020202020204" charset="0"/>
            </a:endParaRPr>
          </a:p>
        </p:txBody>
      </p:sp>
      <p:sp>
        <p:nvSpPr>
          <p:cNvPr id="3" name="TextBox 2">
            <a:extLst>
              <a:ext uri="{FF2B5EF4-FFF2-40B4-BE49-F238E27FC236}">
                <a16:creationId xmlns:a16="http://schemas.microsoft.com/office/drawing/2014/main" id="{DC523AC3-456C-4080-83C9-9C5C8B181236}"/>
              </a:ext>
            </a:extLst>
          </p:cNvPr>
          <p:cNvSpPr txBox="1"/>
          <p:nvPr/>
        </p:nvSpPr>
        <p:spPr>
          <a:xfrm>
            <a:off x="692024" y="1584700"/>
            <a:ext cx="7613776" cy="2585323"/>
          </a:xfrm>
          <a:prstGeom prst="rect">
            <a:avLst/>
          </a:prstGeom>
          <a:noFill/>
        </p:spPr>
        <p:txBody>
          <a:bodyPr wrap="square" rtlCol="0">
            <a:spAutoFit/>
          </a:bodyPr>
          <a:lstStyle/>
          <a:p>
            <a:pPr marL="285750" indent="-285750">
              <a:buFont typeface="Wingdings" panose="05000000000000000000" pitchFamily="2" charset="2"/>
              <a:buChar char="§"/>
            </a:pPr>
            <a:endParaRPr lang="en-GB" sz="1800" dirty="0">
              <a:latin typeface="Helvetica Neue" panose="020B0604020202020204" charset="0"/>
            </a:endParaRPr>
          </a:p>
          <a:p>
            <a:pPr marL="285750" indent="-285750">
              <a:buFont typeface="Wingdings" panose="05000000000000000000" pitchFamily="2" charset="2"/>
              <a:buChar char="§"/>
            </a:pPr>
            <a:r>
              <a:rPr lang="en-GB" sz="1800" dirty="0">
                <a:latin typeface="Helvetica Neue" panose="020B0604020202020204" charset="0"/>
              </a:rPr>
              <a:t>R functions</a:t>
            </a:r>
          </a:p>
          <a:p>
            <a:pPr marL="285750" indent="-285750">
              <a:buFont typeface="Wingdings" panose="05000000000000000000" pitchFamily="2" charset="2"/>
              <a:buChar char="§"/>
            </a:pPr>
            <a:endParaRPr lang="en-GB" sz="1800" dirty="0">
              <a:latin typeface="Helvetica Neue" panose="020B0604020202020204" charset="0"/>
            </a:endParaRPr>
          </a:p>
          <a:p>
            <a:pPr marL="285750" indent="-285750">
              <a:buFont typeface="Wingdings" panose="05000000000000000000" pitchFamily="2" charset="2"/>
              <a:buChar char="§"/>
            </a:pPr>
            <a:r>
              <a:rPr lang="en-GB" sz="1800" dirty="0">
                <a:latin typeface="Helvetica Neue" panose="020B0604020202020204" charset="0"/>
              </a:rPr>
              <a:t>git (clone, commit, push)</a:t>
            </a:r>
          </a:p>
          <a:p>
            <a:pPr marL="285750" indent="-285750">
              <a:buFont typeface="Wingdings" panose="05000000000000000000" pitchFamily="2" charset="2"/>
              <a:buChar char="§"/>
            </a:pPr>
            <a:endParaRPr lang="en-GB" sz="1800" dirty="0">
              <a:latin typeface="Helvetica Neue" panose="020B0604020202020204" charset="0"/>
            </a:endParaRPr>
          </a:p>
          <a:p>
            <a:pPr marL="285750" indent="-285750">
              <a:buFont typeface="Wingdings" panose="05000000000000000000" pitchFamily="2" charset="2"/>
              <a:buChar char="§"/>
            </a:pPr>
            <a:r>
              <a:rPr lang="en-GB" sz="1800" dirty="0">
                <a:latin typeface="Helvetica Neue" panose="020B0604020202020204" charset="0"/>
              </a:rPr>
              <a:t>Building R packages (basics)</a:t>
            </a:r>
          </a:p>
          <a:p>
            <a:pPr marL="285750" indent="-285750">
              <a:buFont typeface="Wingdings" panose="05000000000000000000" pitchFamily="2" charset="2"/>
              <a:buChar char="§"/>
            </a:pPr>
            <a:endParaRPr lang="en-GB" sz="1800" dirty="0">
              <a:latin typeface="Helvetica Neue" panose="020B0604020202020204" charset="0"/>
            </a:endParaRPr>
          </a:p>
          <a:p>
            <a:pPr marL="285750" indent="-285750">
              <a:buFont typeface="Wingdings" panose="05000000000000000000" pitchFamily="2" charset="2"/>
              <a:buChar char="§"/>
            </a:pPr>
            <a:r>
              <a:rPr lang="en-GB" sz="1800" dirty="0">
                <a:latin typeface="Helvetica Neue" panose="020B0604020202020204" charset="0"/>
              </a:rPr>
              <a:t>GitHub – making a pull request</a:t>
            </a:r>
          </a:p>
          <a:p>
            <a:pPr marL="285750" indent="-285750">
              <a:buFont typeface="Wingdings" panose="05000000000000000000" pitchFamily="2" charset="2"/>
              <a:buChar char="§"/>
            </a:pPr>
            <a:endParaRPr lang="en-GB" sz="1800" dirty="0">
              <a:latin typeface="Helvetica Neue" panose="020B0604020202020204" charset="0"/>
            </a:endParaRPr>
          </a:p>
        </p:txBody>
      </p:sp>
    </p:spTree>
    <p:extLst>
      <p:ext uri="{BB962C8B-B14F-4D97-AF65-F5344CB8AC3E}">
        <p14:creationId xmlns:p14="http://schemas.microsoft.com/office/powerpoint/2010/main" val="2647526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481955" cy="857400"/>
          </a:xfrm>
          <a:prstGeom prst="rect">
            <a:avLst/>
          </a:prstGeom>
        </p:spPr>
        <p:txBody>
          <a:bodyPr lIns="91425" tIns="91425" rIns="91425" bIns="91425" anchor="t" anchorCtr="0">
            <a:noAutofit/>
          </a:bodyPr>
          <a:lstStyle/>
          <a:p>
            <a:pPr lvl="0"/>
            <a:r>
              <a:rPr lang="en-GB" dirty="0">
                <a:solidFill>
                  <a:schemeClr val="tx1"/>
                </a:solidFill>
              </a:rPr>
              <a:t>Step 3</a:t>
            </a:r>
            <a:br>
              <a:rPr lang="en-GB" dirty="0"/>
            </a:br>
            <a:r>
              <a:rPr lang="en-GB" dirty="0"/>
              <a:t>Find an Issue</a:t>
            </a:r>
            <a:endParaRPr lang="en" dirty="0">
              <a:solidFill>
                <a:srgbClr val="000000"/>
              </a:solidFill>
            </a:endParaRPr>
          </a:p>
        </p:txBody>
      </p:sp>
      <p:pic>
        <p:nvPicPr>
          <p:cNvPr id="2" name="Picture 1">
            <a:extLst>
              <a:ext uri="{FF2B5EF4-FFF2-40B4-BE49-F238E27FC236}">
                <a16:creationId xmlns:a16="http://schemas.microsoft.com/office/drawing/2014/main" id="{71A531EC-BD32-47E8-8264-79BE1CE0D112}"/>
              </a:ext>
            </a:extLst>
          </p:cNvPr>
          <p:cNvPicPr>
            <a:picLocks noChangeAspect="1"/>
          </p:cNvPicPr>
          <p:nvPr/>
        </p:nvPicPr>
        <p:blipFill>
          <a:blip r:embed="rId3"/>
          <a:stretch>
            <a:fillRect/>
          </a:stretch>
        </p:blipFill>
        <p:spPr>
          <a:xfrm>
            <a:off x="1165210" y="2352675"/>
            <a:ext cx="2152650" cy="438150"/>
          </a:xfrm>
          <a:prstGeom prst="rect">
            <a:avLst/>
          </a:prstGeom>
        </p:spPr>
      </p:pic>
      <p:pic>
        <p:nvPicPr>
          <p:cNvPr id="3" name="Picture 2">
            <a:extLst>
              <a:ext uri="{FF2B5EF4-FFF2-40B4-BE49-F238E27FC236}">
                <a16:creationId xmlns:a16="http://schemas.microsoft.com/office/drawing/2014/main" id="{CA3A689D-CB2D-4A7F-8E5A-98EFDE220FAD}"/>
              </a:ext>
            </a:extLst>
          </p:cNvPr>
          <p:cNvPicPr>
            <a:picLocks noChangeAspect="1"/>
          </p:cNvPicPr>
          <p:nvPr/>
        </p:nvPicPr>
        <p:blipFill>
          <a:blip r:embed="rId4"/>
          <a:stretch>
            <a:fillRect/>
          </a:stretch>
        </p:blipFill>
        <p:spPr>
          <a:xfrm>
            <a:off x="3678554" y="2290762"/>
            <a:ext cx="1647825" cy="561975"/>
          </a:xfrm>
          <a:prstGeom prst="rect">
            <a:avLst/>
          </a:prstGeom>
        </p:spPr>
      </p:pic>
      <p:pic>
        <p:nvPicPr>
          <p:cNvPr id="4" name="Picture 3">
            <a:extLst>
              <a:ext uri="{FF2B5EF4-FFF2-40B4-BE49-F238E27FC236}">
                <a16:creationId xmlns:a16="http://schemas.microsoft.com/office/drawing/2014/main" id="{79C5725B-2C49-4855-8325-757FAF1D4D9A}"/>
              </a:ext>
            </a:extLst>
          </p:cNvPr>
          <p:cNvPicPr>
            <a:picLocks noChangeAspect="1"/>
          </p:cNvPicPr>
          <p:nvPr/>
        </p:nvPicPr>
        <p:blipFill rotWithShape="1">
          <a:blip r:embed="rId5"/>
          <a:srcRect t="15392" b="9629"/>
          <a:stretch/>
        </p:blipFill>
        <p:spPr>
          <a:xfrm>
            <a:off x="5687073" y="2352675"/>
            <a:ext cx="1900708" cy="421260"/>
          </a:xfrm>
          <a:prstGeom prst="rect">
            <a:avLst/>
          </a:prstGeom>
        </p:spPr>
      </p:pic>
    </p:spTree>
    <p:extLst>
      <p:ext uri="{BB962C8B-B14F-4D97-AF65-F5344CB8AC3E}">
        <p14:creationId xmlns:p14="http://schemas.microsoft.com/office/powerpoint/2010/main" val="3177688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481955" cy="857400"/>
          </a:xfrm>
          <a:prstGeom prst="rect">
            <a:avLst/>
          </a:prstGeom>
        </p:spPr>
        <p:txBody>
          <a:bodyPr lIns="91425" tIns="91425" rIns="91425" bIns="91425" anchor="t" anchorCtr="0">
            <a:noAutofit/>
          </a:bodyPr>
          <a:lstStyle/>
          <a:p>
            <a:pPr lvl="0"/>
            <a:r>
              <a:rPr lang="en-GB" dirty="0">
                <a:solidFill>
                  <a:schemeClr val="tx1"/>
                </a:solidFill>
              </a:rPr>
              <a:t>Step 3</a:t>
            </a:r>
            <a:br>
              <a:rPr lang="en-GB" dirty="0"/>
            </a:br>
            <a:r>
              <a:rPr lang="en-GB" dirty="0"/>
              <a:t>Find an Issue</a:t>
            </a:r>
            <a:endParaRPr lang="en" dirty="0">
              <a:solidFill>
                <a:srgbClr val="000000"/>
              </a:solidFill>
            </a:endParaRPr>
          </a:p>
        </p:txBody>
      </p:sp>
      <p:pic>
        <p:nvPicPr>
          <p:cNvPr id="3" name="Picture 2">
            <a:extLst>
              <a:ext uri="{FF2B5EF4-FFF2-40B4-BE49-F238E27FC236}">
                <a16:creationId xmlns:a16="http://schemas.microsoft.com/office/drawing/2014/main" id="{0B008A76-40DE-4E70-9803-D264A3C82E7C}"/>
              </a:ext>
            </a:extLst>
          </p:cNvPr>
          <p:cNvPicPr>
            <a:picLocks noChangeAspect="1"/>
          </p:cNvPicPr>
          <p:nvPr/>
        </p:nvPicPr>
        <p:blipFill>
          <a:blip r:embed="rId3"/>
          <a:stretch>
            <a:fillRect/>
          </a:stretch>
        </p:blipFill>
        <p:spPr>
          <a:xfrm>
            <a:off x="1438101" y="1412734"/>
            <a:ext cx="6555267" cy="3308266"/>
          </a:xfrm>
          <a:prstGeom prst="rect">
            <a:avLst/>
          </a:prstGeom>
        </p:spPr>
      </p:pic>
    </p:spTree>
    <p:extLst>
      <p:ext uri="{BB962C8B-B14F-4D97-AF65-F5344CB8AC3E}">
        <p14:creationId xmlns:p14="http://schemas.microsoft.com/office/powerpoint/2010/main" val="2348585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481955" cy="857400"/>
          </a:xfrm>
          <a:prstGeom prst="rect">
            <a:avLst/>
          </a:prstGeom>
        </p:spPr>
        <p:txBody>
          <a:bodyPr lIns="91425" tIns="91425" rIns="91425" bIns="91425" anchor="t" anchorCtr="0">
            <a:noAutofit/>
          </a:bodyPr>
          <a:lstStyle/>
          <a:p>
            <a:pPr lvl="0"/>
            <a:r>
              <a:rPr lang="en-GB" dirty="0">
                <a:solidFill>
                  <a:schemeClr val="tx1"/>
                </a:solidFill>
              </a:rPr>
              <a:t>Step 4</a:t>
            </a:r>
            <a:br>
              <a:rPr lang="en-GB" dirty="0"/>
            </a:br>
            <a:r>
              <a:rPr lang="en-GB" dirty="0"/>
              <a:t>Ask if You Can Help</a:t>
            </a:r>
            <a:endParaRPr lang="en" dirty="0">
              <a:solidFill>
                <a:srgbClr val="000000"/>
              </a:solidFill>
            </a:endParaRPr>
          </a:p>
        </p:txBody>
      </p:sp>
      <p:pic>
        <p:nvPicPr>
          <p:cNvPr id="3" name="Picture 2">
            <a:extLst>
              <a:ext uri="{FF2B5EF4-FFF2-40B4-BE49-F238E27FC236}">
                <a16:creationId xmlns:a16="http://schemas.microsoft.com/office/drawing/2014/main" id="{22CECE30-BF80-457F-8959-32AF8ED3567B}"/>
              </a:ext>
            </a:extLst>
          </p:cNvPr>
          <p:cNvPicPr>
            <a:picLocks noChangeAspect="1"/>
          </p:cNvPicPr>
          <p:nvPr/>
        </p:nvPicPr>
        <p:blipFill rotWithShape="1">
          <a:blip r:embed="rId3"/>
          <a:srcRect b="29585"/>
          <a:stretch/>
        </p:blipFill>
        <p:spPr>
          <a:xfrm>
            <a:off x="1882519" y="1431003"/>
            <a:ext cx="4835559" cy="3431941"/>
          </a:xfrm>
          <a:prstGeom prst="rect">
            <a:avLst/>
          </a:prstGeom>
        </p:spPr>
      </p:pic>
    </p:spTree>
    <p:extLst>
      <p:ext uri="{BB962C8B-B14F-4D97-AF65-F5344CB8AC3E}">
        <p14:creationId xmlns:p14="http://schemas.microsoft.com/office/powerpoint/2010/main" val="2788662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572000" cy="857400"/>
          </a:xfrm>
          <a:prstGeom prst="rect">
            <a:avLst/>
          </a:prstGeom>
        </p:spPr>
        <p:txBody>
          <a:bodyPr lIns="91425" tIns="91425" rIns="91425" bIns="91425" anchor="t" anchorCtr="0">
            <a:noAutofit/>
          </a:bodyPr>
          <a:lstStyle/>
          <a:p>
            <a:pPr lvl="0"/>
            <a:r>
              <a:rPr lang="en-GB" dirty="0">
                <a:solidFill>
                  <a:schemeClr val="tx1"/>
                </a:solidFill>
              </a:rPr>
              <a:t>Step 5</a:t>
            </a:r>
            <a:br>
              <a:rPr lang="en-GB" dirty="0"/>
            </a:br>
            <a:r>
              <a:rPr lang="en-GB" dirty="0"/>
              <a:t>Fork the Repo</a:t>
            </a:r>
            <a:endParaRPr lang="en" dirty="0">
              <a:solidFill>
                <a:srgbClr val="000000"/>
              </a:solidFill>
            </a:endParaRPr>
          </a:p>
        </p:txBody>
      </p:sp>
      <p:pic>
        <p:nvPicPr>
          <p:cNvPr id="2" name="Picture 1">
            <a:extLst>
              <a:ext uri="{FF2B5EF4-FFF2-40B4-BE49-F238E27FC236}">
                <a16:creationId xmlns:a16="http://schemas.microsoft.com/office/drawing/2014/main" id="{4C1B4A7D-0217-42B0-B582-35650C812932}"/>
              </a:ext>
            </a:extLst>
          </p:cNvPr>
          <p:cNvPicPr>
            <a:picLocks noChangeAspect="1"/>
          </p:cNvPicPr>
          <p:nvPr/>
        </p:nvPicPr>
        <p:blipFill>
          <a:blip r:embed="rId3"/>
          <a:stretch>
            <a:fillRect/>
          </a:stretch>
        </p:blipFill>
        <p:spPr>
          <a:xfrm>
            <a:off x="1371600" y="1479270"/>
            <a:ext cx="6217920" cy="2902403"/>
          </a:xfrm>
          <a:prstGeom prst="rect">
            <a:avLst/>
          </a:prstGeom>
        </p:spPr>
      </p:pic>
    </p:spTree>
    <p:extLst>
      <p:ext uri="{BB962C8B-B14F-4D97-AF65-F5344CB8AC3E}">
        <p14:creationId xmlns:p14="http://schemas.microsoft.com/office/powerpoint/2010/main" val="2922292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3" y="422500"/>
            <a:ext cx="6030201" cy="857400"/>
          </a:xfrm>
          <a:prstGeom prst="rect">
            <a:avLst/>
          </a:prstGeom>
        </p:spPr>
        <p:txBody>
          <a:bodyPr lIns="91425" tIns="91425" rIns="91425" bIns="91425" anchor="t" anchorCtr="0">
            <a:noAutofit/>
          </a:bodyPr>
          <a:lstStyle/>
          <a:p>
            <a:pPr lvl="0"/>
            <a:r>
              <a:rPr lang="en-GB" dirty="0">
                <a:solidFill>
                  <a:schemeClr val="tx1"/>
                </a:solidFill>
              </a:rPr>
              <a:t>Step 6</a:t>
            </a:r>
            <a:br>
              <a:rPr lang="en-GB" dirty="0"/>
            </a:br>
            <a:r>
              <a:rPr lang="en-GB" dirty="0"/>
              <a:t>Open in RStudio &amp; Make a Branch</a:t>
            </a:r>
            <a:endParaRPr lang="en" dirty="0">
              <a:solidFill>
                <a:srgbClr val="000000"/>
              </a:solidFill>
            </a:endParaRPr>
          </a:p>
        </p:txBody>
      </p:sp>
      <p:pic>
        <p:nvPicPr>
          <p:cNvPr id="4" name="Picture 3">
            <a:extLst>
              <a:ext uri="{FF2B5EF4-FFF2-40B4-BE49-F238E27FC236}">
                <a16:creationId xmlns:a16="http://schemas.microsoft.com/office/drawing/2014/main" id="{CFC33BCD-EDFA-453E-9EF0-24661B803233}"/>
              </a:ext>
            </a:extLst>
          </p:cNvPr>
          <p:cNvPicPr>
            <a:picLocks noChangeAspect="1"/>
          </p:cNvPicPr>
          <p:nvPr/>
        </p:nvPicPr>
        <p:blipFill>
          <a:blip r:embed="rId3"/>
          <a:stretch>
            <a:fillRect/>
          </a:stretch>
        </p:blipFill>
        <p:spPr>
          <a:xfrm>
            <a:off x="1188719" y="1279900"/>
            <a:ext cx="7016487" cy="3441100"/>
          </a:xfrm>
          <a:prstGeom prst="rect">
            <a:avLst/>
          </a:prstGeom>
        </p:spPr>
      </p:pic>
    </p:spTree>
    <p:extLst>
      <p:ext uri="{BB962C8B-B14F-4D97-AF65-F5344CB8AC3E}">
        <p14:creationId xmlns:p14="http://schemas.microsoft.com/office/powerpoint/2010/main" val="375560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3" name="Picture 2">
            <a:extLst>
              <a:ext uri="{FF2B5EF4-FFF2-40B4-BE49-F238E27FC236}">
                <a16:creationId xmlns:a16="http://schemas.microsoft.com/office/drawing/2014/main" id="{561B9BCD-8A22-4D7B-AB29-7963D719E96D}"/>
              </a:ext>
            </a:extLst>
          </p:cNvPr>
          <p:cNvPicPr>
            <a:picLocks noChangeAspect="1"/>
          </p:cNvPicPr>
          <p:nvPr/>
        </p:nvPicPr>
        <p:blipFill>
          <a:blip r:embed="rId3"/>
          <a:stretch>
            <a:fillRect/>
          </a:stretch>
        </p:blipFill>
        <p:spPr>
          <a:xfrm>
            <a:off x="684751" y="1874850"/>
            <a:ext cx="1393799" cy="1393799"/>
          </a:xfrm>
          <a:prstGeom prst="ellipse">
            <a:avLst/>
          </a:prstGeom>
          <a:ln w="63500" cap="rnd">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91" name="Shape 91"/>
          <p:cNvSpPr txBox="1">
            <a:spLocks noGrp="1"/>
          </p:cNvSpPr>
          <p:nvPr>
            <p:ph type="ctrTitle" idx="4294967295"/>
          </p:nvPr>
        </p:nvSpPr>
        <p:spPr>
          <a:xfrm>
            <a:off x="2361750" y="1211750"/>
            <a:ext cx="3663300" cy="1159800"/>
          </a:xfrm>
          <a:prstGeom prst="rect">
            <a:avLst/>
          </a:prstGeom>
        </p:spPr>
        <p:txBody>
          <a:bodyPr lIns="91425" tIns="91425" rIns="91425" bIns="91425" anchor="t" anchorCtr="0">
            <a:noAutofit/>
          </a:bodyPr>
          <a:lstStyle/>
          <a:p>
            <a:pPr lvl="0">
              <a:spcBef>
                <a:spcPts val="0"/>
              </a:spcBef>
              <a:buNone/>
            </a:pPr>
            <a:r>
              <a:rPr lang="en" sz="9600" dirty="0">
                <a:solidFill>
                  <a:srgbClr val="88398A"/>
                </a:solidFill>
              </a:rPr>
              <a:t>Hello!</a:t>
            </a:r>
          </a:p>
        </p:txBody>
      </p:sp>
      <p:sp>
        <p:nvSpPr>
          <p:cNvPr id="92" name="Shape 92"/>
          <p:cNvSpPr txBox="1">
            <a:spLocks noGrp="1"/>
          </p:cNvSpPr>
          <p:nvPr>
            <p:ph type="subTitle" idx="4294967295"/>
          </p:nvPr>
        </p:nvSpPr>
        <p:spPr>
          <a:xfrm>
            <a:off x="2361749" y="2517700"/>
            <a:ext cx="5400600" cy="2243400"/>
          </a:xfrm>
          <a:prstGeom prst="rect">
            <a:avLst/>
          </a:prstGeom>
        </p:spPr>
        <p:txBody>
          <a:bodyPr lIns="91425" tIns="91425" rIns="91425" bIns="91425" anchor="t" anchorCtr="0">
            <a:noAutofit/>
          </a:bodyPr>
          <a:lstStyle/>
          <a:p>
            <a:pPr lvl="0" rtl="0">
              <a:spcBef>
                <a:spcPts val="0"/>
              </a:spcBef>
              <a:buNone/>
            </a:pPr>
            <a:r>
              <a:rPr lang="en-GB" sz="3600" dirty="0"/>
              <a:t>Nic Crane</a:t>
            </a:r>
            <a:endParaRPr lang="en" sz="3600" dirty="0"/>
          </a:p>
          <a:p>
            <a:pPr lvl="0">
              <a:spcBef>
                <a:spcPts val="0"/>
              </a:spcBef>
              <a:buClr>
                <a:schemeClr val="dk1"/>
              </a:buClr>
              <a:buSzPct val="30555"/>
              <a:buFont typeface="Arial"/>
              <a:buNone/>
            </a:pPr>
            <a:r>
              <a:rPr lang="en" dirty="0">
                <a:solidFill>
                  <a:srgbClr val="000000"/>
                </a:solidFill>
              </a:rPr>
              <a:t>@</a:t>
            </a:r>
            <a:r>
              <a:rPr lang="en-GB" dirty="0">
                <a:solidFill>
                  <a:srgbClr val="000000"/>
                </a:solidFill>
              </a:rPr>
              <a:t>nic_crane</a:t>
            </a:r>
            <a:endParaRPr lang="en" dirty="0">
              <a:solidFill>
                <a:srgbClr val="000000"/>
              </a:solidFill>
            </a:endParaRPr>
          </a:p>
        </p:txBody>
      </p:sp>
      <p:pic>
        <p:nvPicPr>
          <p:cNvPr id="7" name="Picture 6">
            <a:extLst>
              <a:ext uri="{FF2B5EF4-FFF2-40B4-BE49-F238E27FC236}">
                <a16:creationId xmlns:a16="http://schemas.microsoft.com/office/drawing/2014/main" id="{98169EB0-88B3-4AEA-8536-7073FF94A7E5}"/>
              </a:ext>
            </a:extLst>
          </p:cNvPr>
          <p:cNvPicPr>
            <a:picLocks noChangeAspect="1"/>
          </p:cNvPicPr>
          <p:nvPr/>
        </p:nvPicPr>
        <p:blipFill>
          <a:blip r:embed="rId4"/>
          <a:stretch>
            <a:fillRect/>
          </a:stretch>
        </p:blipFill>
        <p:spPr>
          <a:xfrm>
            <a:off x="3680460" y="3228009"/>
            <a:ext cx="241448" cy="161225"/>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6089776" cy="857400"/>
          </a:xfrm>
          <a:prstGeom prst="rect">
            <a:avLst/>
          </a:prstGeom>
        </p:spPr>
        <p:txBody>
          <a:bodyPr lIns="91425" tIns="91425" rIns="91425" bIns="91425" anchor="t" anchorCtr="0">
            <a:noAutofit/>
          </a:bodyPr>
          <a:lstStyle/>
          <a:p>
            <a:pPr lvl="0"/>
            <a:r>
              <a:rPr lang="en-GB" dirty="0">
                <a:solidFill>
                  <a:schemeClr val="tx1"/>
                </a:solidFill>
              </a:rPr>
              <a:t>Step 7</a:t>
            </a:r>
            <a:br>
              <a:rPr lang="en-GB" dirty="0"/>
            </a:br>
            <a:r>
              <a:rPr lang="en-GB" dirty="0"/>
              <a:t>Familiarise Yourself with the Code</a:t>
            </a:r>
            <a:endParaRPr lang="en" dirty="0">
              <a:solidFill>
                <a:srgbClr val="000000"/>
              </a:solidFill>
            </a:endParaRPr>
          </a:p>
        </p:txBody>
      </p:sp>
      <p:pic>
        <p:nvPicPr>
          <p:cNvPr id="2" name="Picture 1">
            <a:extLst>
              <a:ext uri="{FF2B5EF4-FFF2-40B4-BE49-F238E27FC236}">
                <a16:creationId xmlns:a16="http://schemas.microsoft.com/office/drawing/2014/main" id="{007D0C9B-4CED-44CC-B9C3-EE4364F2EE89}"/>
              </a:ext>
            </a:extLst>
          </p:cNvPr>
          <p:cNvPicPr>
            <a:picLocks noChangeAspect="1"/>
          </p:cNvPicPr>
          <p:nvPr/>
        </p:nvPicPr>
        <p:blipFill>
          <a:blip r:embed="rId3"/>
          <a:stretch>
            <a:fillRect/>
          </a:stretch>
        </p:blipFill>
        <p:spPr>
          <a:xfrm>
            <a:off x="1887956" y="1420756"/>
            <a:ext cx="5046244" cy="3300244"/>
          </a:xfrm>
          <a:prstGeom prst="rect">
            <a:avLst/>
          </a:prstGeom>
        </p:spPr>
      </p:pic>
    </p:spTree>
    <p:extLst>
      <p:ext uri="{BB962C8B-B14F-4D97-AF65-F5344CB8AC3E}">
        <p14:creationId xmlns:p14="http://schemas.microsoft.com/office/powerpoint/2010/main" val="1395902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572000" cy="857400"/>
          </a:xfrm>
          <a:prstGeom prst="rect">
            <a:avLst/>
          </a:prstGeom>
        </p:spPr>
        <p:txBody>
          <a:bodyPr lIns="91425" tIns="91425" rIns="91425" bIns="91425" anchor="t" anchorCtr="0">
            <a:noAutofit/>
          </a:bodyPr>
          <a:lstStyle/>
          <a:p>
            <a:pPr lvl="0"/>
            <a:r>
              <a:rPr lang="en-GB" dirty="0">
                <a:solidFill>
                  <a:schemeClr val="tx1"/>
                </a:solidFill>
              </a:rPr>
              <a:t>Step 8</a:t>
            </a:r>
            <a:br>
              <a:rPr lang="en-GB" dirty="0"/>
            </a:br>
            <a:r>
              <a:rPr lang="en-GB" dirty="0"/>
              <a:t>Write Code</a:t>
            </a:r>
            <a:endParaRPr lang="en" dirty="0">
              <a:solidFill>
                <a:srgbClr val="000000"/>
              </a:solidFill>
            </a:endParaRPr>
          </a:p>
        </p:txBody>
      </p:sp>
      <p:pic>
        <p:nvPicPr>
          <p:cNvPr id="2" name="Picture 1">
            <a:extLst>
              <a:ext uri="{FF2B5EF4-FFF2-40B4-BE49-F238E27FC236}">
                <a16:creationId xmlns:a16="http://schemas.microsoft.com/office/drawing/2014/main" id="{B4D37A03-D894-4838-8544-1EFED9CDD843}"/>
              </a:ext>
            </a:extLst>
          </p:cNvPr>
          <p:cNvPicPr>
            <a:picLocks noChangeAspect="1"/>
          </p:cNvPicPr>
          <p:nvPr/>
        </p:nvPicPr>
        <p:blipFill>
          <a:blip r:embed="rId3"/>
          <a:stretch>
            <a:fillRect/>
          </a:stretch>
        </p:blipFill>
        <p:spPr>
          <a:xfrm>
            <a:off x="0" y="1367184"/>
            <a:ext cx="9144000" cy="3074149"/>
          </a:xfrm>
          <a:prstGeom prst="rect">
            <a:avLst/>
          </a:prstGeom>
        </p:spPr>
      </p:pic>
    </p:spTree>
    <p:extLst>
      <p:ext uri="{BB962C8B-B14F-4D97-AF65-F5344CB8AC3E}">
        <p14:creationId xmlns:p14="http://schemas.microsoft.com/office/powerpoint/2010/main" val="31118358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4572000" cy="857400"/>
          </a:xfrm>
          <a:prstGeom prst="rect">
            <a:avLst/>
          </a:prstGeom>
        </p:spPr>
        <p:txBody>
          <a:bodyPr lIns="91425" tIns="91425" rIns="91425" bIns="91425" anchor="t" anchorCtr="0">
            <a:noAutofit/>
          </a:bodyPr>
          <a:lstStyle/>
          <a:p>
            <a:pPr lvl="0"/>
            <a:r>
              <a:rPr lang="en-GB" dirty="0">
                <a:solidFill>
                  <a:schemeClr val="tx1"/>
                </a:solidFill>
              </a:rPr>
              <a:t>Step 9</a:t>
            </a:r>
            <a:br>
              <a:rPr lang="en-GB" dirty="0"/>
            </a:br>
            <a:r>
              <a:rPr lang="en-GB" dirty="0"/>
              <a:t>Submit PR and Wait</a:t>
            </a:r>
            <a:endParaRPr lang="en" dirty="0">
              <a:solidFill>
                <a:srgbClr val="000000"/>
              </a:solidFill>
            </a:endParaRPr>
          </a:p>
        </p:txBody>
      </p:sp>
      <p:pic>
        <p:nvPicPr>
          <p:cNvPr id="2" name="Picture 1">
            <a:extLst>
              <a:ext uri="{FF2B5EF4-FFF2-40B4-BE49-F238E27FC236}">
                <a16:creationId xmlns:a16="http://schemas.microsoft.com/office/drawing/2014/main" id="{05FAF3CE-E892-4ED1-A347-93B6B20A4D00}"/>
              </a:ext>
            </a:extLst>
          </p:cNvPr>
          <p:cNvPicPr>
            <a:picLocks noChangeAspect="1"/>
          </p:cNvPicPr>
          <p:nvPr/>
        </p:nvPicPr>
        <p:blipFill>
          <a:blip r:embed="rId3"/>
          <a:stretch>
            <a:fillRect/>
          </a:stretch>
        </p:blipFill>
        <p:spPr>
          <a:xfrm>
            <a:off x="2302625" y="1338385"/>
            <a:ext cx="4156364" cy="3587893"/>
          </a:xfrm>
          <a:prstGeom prst="rect">
            <a:avLst/>
          </a:prstGeom>
        </p:spPr>
      </p:pic>
    </p:spTree>
    <p:extLst>
      <p:ext uri="{BB962C8B-B14F-4D97-AF65-F5344CB8AC3E}">
        <p14:creationId xmlns:p14="http://schemas.microsoft.com/office/powerpoint/2010/main" val="913068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6600316" cy="857400"/>
          </a:xfrm>
          <a:prstGeom prst="rect">
            <a:avLst/>
          </a:prstGeom>
        </p:spPr>
        <p:txBody>
          <a:bodyPr lIns="91425" tIns="91425" rIns="91425" bIns="91425" anchor="t" anchorCtr="0">
            <a:noAutofit/>
          </a:bodyPr>
          <a:lstStyle/>
          <a:p>
            <a:pPr lvl="0"/>
            <a:r>
              <a:rPr lang="en-GB" dirty="0">
                <a:solidFill>
                  <a:schemeClr val="tx1"/>
                </a:solidFill>
              </a:rPr>
              <a:t>Step 10</a:t>
            </a:r>
            <a:br>
              <a:rPr lang="en-GB" dirty="0"/>
            </a:br>
            <a:r>
              <a:rPr lang="en-GB" dirty="0"/>
              <a:t>Celebrate!  Then Encourage Others to Get Involved and Share Your Experience</a:t>
            </a:r>
            <a:endParaRPr lang="en" dirty="0">
              <a:solidFill>
                <a:srgbClr val="000000"/>
              </a:solidFill>
            </a:endParaRPr>
          </a:p>
        </p:txBody>
      </p:sp>
      <p:sp>
        <p:nvSpPr>
          <p:cNvPr id="4" name="Content Placeholder 2">
            <a:extLst>
              <a:ext uri="{FF2B5EF4-FFF2-40B4-BE49-F238E27FC236}">
                <a16:creationId xmlns:a16="http://schemas.microsoft.com/office/drawing/2014/main" id="{BEF6D331-5629-4950-B574-4B90BC3426A2}"/>
              </a:ext>
            </a:extLst>
          </p:cNvPr>
          <p:cNvSpPr txBox="1">
            <a:spLocks/>
          </p:cNvSpPr>
          <p:nvPr/>
        </p:nvSpPr>
        <p:spPr>
          <a:xfrm>
            <a:off x="723798" y="2103120"/>
            <a:ext cx="6092099" cy="263170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
            </a:pPr>
            <a:endParaRPr lang="en-GB" sz="1800" dirty="0">
              <a:latin typeface="Helvetica Neue" panose="020B0604020202020204" charset="0"/>
            </a:endParaRPr>
          </a:p>
        </p:txBody>
      </p:sp>
      <p:pic>
        <p:nvPicPr>
          <p:cNvPr id="2" name="Picture 1">
            <a:extLst>
              <a:ext uri="{FF2B5EF4-FFF2-40B4-BE49-F238E27FC236}">
                <a16:creationId xmlns:a16="http://schemas.microsoft.com/office/drawing/2014/main" id="{3F720FAF-E1A3-4605-AFAF-282E30B8D148}"/>
              </a:ext>
            </a:extLst>
          </p:cNvPr>
          <p:cNvPicPr>
            <a:picLocks noChangeAspect="1"/>
          </p:cNvPicPr>
          <p:nvPr/>
        </p:nvPicPr>
        <p:blipFill>
          <a:blip r:embed="rId3"/>
          <a:stretch>
            <a:fillRect/>
          </a:stretch>
        </p:blipFill>
        <p:spPr>
          <a:xfrm>
            <a:off x="2003367" y="1845839"/>
            <a:ext cx="4735484" cy="3146266"/>
          </a:xfrm>
          <a:prstGeom prst="rect">
            <a:avLst/>
          </a:prstGeom>
        </p:spPr>
      </p:pic>
    </p:spTree>
    <p:extLst>
      <p:ext uri="{BB962C8B-B14F-4D97-AF65-F5344CB8AC3E}">
        <p14:creationId xmlns:p14="http://schemas.microsoft.com/office/powerpoint/2010/main" val="11659943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6600316" cy="857400"/>
          </a:xfrm>
          <a:prstGeom prst="rect">
            <a:avLst/>
          </a:prstGeom>
        </p:spPr>
        <p:txBody>
          <a:bodyPr lIns="91425" tIns="91425" rIns="91425" bIns="91425" anchor="t" anchorCtr="0">
            <a:noAutofit/>
          </a:bodyPr>
          <a:lstStyle/>
          <a:p>
            <a:pPr lvl="0"/>
            <a:r>
              <a:rPr lang="en-GB" dirty="0">
                <a:solidFill>
                  <a:schemeClr val="tx1"/>
                </a:solidFill>
              </a:rPr>
              <a:t>Never Submitted a PR Before?</a:t>
            </a:r>
            <a:br>
              <a:rPr lang="en-GB" dirty="0"/>
            </a:br>
            <a:r>
              <a:rPr lang="en-GB" dirty="0"/>
              <a:t>Check out the first contributions repo!</a:t>
            </a:r>
            <a:endParaRPr lang="en" dirty="0">
              <a:solidFill>
                <a:srgbClr val="000000"/>
              </a:solidFill>
            </a:endParaRPr>
          </a:p>
        </p:txBody>
      </p:sp>
      <p:sp>
        <p:nvSpPr>
          <p:cNvPr id="4" name="Content Placeholder 2">
            <a:extLst>
              <a:ext uri="{FF2B5EF4-FFF2-40B4-BE49-F238E27FC236}">
                <a16:creationId xmlns:a16="http://schemas.microsoft.com/office/drawing/2014/main" id="{BEF6D331-5629-4950-B574-4B90BC3426A2}"/>
              </a:ext>
            </a:extLst>
          </p:cNvPr>
          <p:cNvSpPr txBox="1">
            <a:spLocks/>
          </p:cNvSpPr>
          <p:nvPr/>
        </p:nvSpPr>
        <p:spPr>
          <a:xfrm>
            <a:off x="723798" y="2103120"/>
            <a:ext cx="6092099" cy="263170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Wingdings" panose="05000000000000000000" pitchFamily="2" charset="2"/>
              <a:buChar char="§"/>
            </a:pPr>
            <a:endParaRPr lang="en-GB" sz="1800" dirty="0">
              <a:latin typeface="Helvetica Neue" panose="020B0604020202020204" charset="0"/>
            </a:endParaRPr>
          </a:p>
        </p:txBody>
      </p:sp>
      <p:sp>
        <p:nvSpPr>
          <p:cNvPr id="3" name="Rectangle 2">
            <a:extLst>
              <a:ext uri="{FF2B5EF4-FFF2-40B4-BE49-F238E27FC236}">
                <a16:creationId xmlns:a16="http://schemas.microsoft.com/office/drawing/2014/main" id="{4E30E7FA-E65F-426C-9667-096C4466CE28}"/>
              </a:ext>
            </a:extLst>
          </p:cNvPr>
          <p:cNvSpPr/>
          <p:nvPr/>
        </p:nvSpPr>
        <p:spPr>
          <a:xfrm>
            <a:off x="2296159" y="1383732"/>
            <a:ext cx="3696846" cy="307777"/>
          </a:xfrm>
          <a:prstGeom prst="rect">
            <a:avLst/>
          </a:prstGeom>
        </p:spPr>
        <p:txBody>
          <a:bodyPr wrap="none">
            <a:spAutoFit/>
          </a:bodyPr>
          <a:lstStyle/>
          <a:p>
            <a:r>
              <a:rPr lang="en-GB" dirty="0"/>
              <a:t>https://github.com/thisisnic/first-contributions</a:t>
            </a:r>
          </a:p>
        </p:txBody>
      </p:sp>
      <p:pic>
        <p:nvPicPr>
          <p:cNvPr id="5" name="Picture 4">
            <a:extLst>
              <a:ext uri="{FF2B5EF4-FFF2-40B4-BE49-F238E27FC236}">
                <a16:creationId xmlns:a16="http://schemas.microsoft.com/office/drawing/2014/main" id="{CAF87FCB-9F01-4F2D-8FC8-07EFDBD06C78}"/>
              </a:ext>
            </a:extLst>
          </p:cNvPr>
          <p:cNvPicPr>
            <a:picLocks noChangeAspect="1"/>
          </p:cNvPicPr>
          <p:nvPr/>
        </p:nvPicPr>
        <p:blipFill>
          <a:blip r:embed="rId3"/>
          <a:stretch>
            <a:fillRect/>
          </a:stretch>
        </p:blipFill>
        <p:spPr>
          <a:xfrm>
            <a:off x="1551708" y="1711499"/>
            <a:ext cx="5800436" cy="3149361"/>
          </a:xfrm>
          <a:prstGeom prst="rect">
            <a:avLst/>
          </a:prstGeom>
        </p:spPr>
      </p:pic>
    </p:spTree>
    <p:extLst>
      <p:ext uri="{BB962C8B-B14F-4D97-AF65-F5344CB8AC3E}">
        <p14:creationId xmlns:p14="http://schemas.microsoft.com/office/powerpoint/2010/main" val="869792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AA3F-F65E-47EE-8EA2-A312EE51B56D}"/>
              </a:ext>
            </a:extLst>
          </p:cNvPr>
          <p:cNvSpPr>
            <a:spLocks noGrp="1"/>
          </p:cNvSpPr>
          <p:nvPr>
            <p:ph type="title"/>
          </p:nvPr>
        </p:nvSpPr>
        <p:spPr/>
        <p:txBody>
          <a:bodyPr/>
          <a:lstStyle/>
          <a:p>
            <a:r>
              <a:rPr lang="en-GB" dirty="0"/>
              <a:t>Other ways to get involved</a:t>
            </a:r>
          </a:p>
        </p:txBody>
      </p:sp>
      <p:sp>
        <p:nvSpPr>
          <p:cNvPr id="4" name="Shape 80">
            <a:extLst>
              <a:ext uri="{FF2B5EF4-FFF2-40B4-BE49-F238E27FC236}">
                <a16:creationId xmlns:a16="http://schemas.microsoft.com/office/drawing/2014/main" id="{BE5D0660-AB5B-42E7-AAA4-1364A9ECC0D0}"/>
              </a:ext>
            </a:extLst>
          </p:cNvPr>
          <p:cNvSpPr txBox="1">
            <a:spLocks/>
          </p:cNvSpPr>
          <p:nvPr/>
        </p:nvSpPr>
        <p:spPr>
          <a:xfrm>
            <a:off x="669165" y="1561830"/>
            <a:ext cx="7933816" cy="2455988"/>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GB" sz="1800" dirty="0"/>
              <a:t>Blogging</a:t>
            </a:r>
          </a:p>
          <a:p>
            <a:pPr marL="285750" indent="-285750">
              <a:buFont typeface="Arial" panose="020B0604020202020204" pitchFamily="34" charset="0"/>
              <a:buChar char="•"/>
            </a:pPr>
            <a:endParaRPr lang="en-GB" sz="1800" dirty="0"/>
          </a:p>
          <a:p>
            <a:pPr marL="285750" indent="-285750">
              <a:buFont typeface="Arial" panose="020B0604020202020204" pitchFamily="34" charset="0"/>
              <a:buChar char="•"/>
            </a:pPr>
            <a:r>
              <a:rPr lang="en-GB" sz="1800" dirty="0"/>
              <a:t>Screencasts</a:t>
            </a:r>
          </a:p>
          <a:p>
            <a:pPr marL="285750" indent="-285750">
              <a:buFont typeface="Arial" panose="020B0604020202020204" pitchFamily="34" charset="0"/>
              <a:buChar char="•"/>
            </a:pPr>
            <a:endParaRPr lang="en-GB" sz="1800" dirty="0"/>
          </a:p>
          <a:p>
            <a:pPr marL="285750" indent="-285750">
              <a:buFont typeface="Arial" panose="020B0604020202020204" pitchFamily="34" charset="0"/>
              <a:buChar char="•"/>
            </a:pPr>
            <a:r>
              <a:rPr lang="en-GB" sz="1800" dirty="0"/>
              <a:t>Tweets</a:t>
            </a:r>
          </a:p>
          <a:p>
            <a:pPr marL="285750" indent="-285750">
              <a:buFont typeface="Arial" panose="020B0604020202020204" pitchFamily="34" charset="0"/>
              <a:buChar char="•"/>
            </a:pPr>
            <a:endParaRPr lang="en-GB" sz="1800" dirty="0"/>
          </a:p>
          <a:p>
            <a:pPr marL="285750" indent="-285750">
              <a:buFont typeface="Arial" panose="020B0604020202020204" pitchFamily="34" charset="0"/>
              <a:buChar char="•"/>
            </a:pPr>
            <a:r>
              <a:rPr lang="en-GB" sz="1800" dirty="0"/>
              <a:t>GitHub </a:t>
            </a:r>
            <a:r>
              <a:rPr lang="en-GB" sz="1800" dirty="0" err="1"/>
              <a:t>gists</a:t>
            </a:r>
            <a:endParaRPr lang="en-GB" sz="1800" dirty="0"/>
          </a:p>
          <a:p>
            <a:pPr marL="285750" indent="-285750">
              <a:buFont typeface="Arial" panose="020B0604020202020204" pitchFamily="34" charset="0"/>
              <a:buChar char="•"/>
            </a:pPr>
            <a:endParaRPr lang="en-GB" sz="1800" dirty="0"/>
          </a:p>
        </p:txBody>
      </p:sp>
    </p:spTree>
    <p:extLst>
      <p:ext uri="{BB962C8B-B14F-4D97-AF65-F5344CB8AC3E}">
        <p14:creationId xmlns:p14="http://schemas.microsoft.com/office/powerpoint/2010/main" val="2943835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15CA-66F7-4840-B161-9AC53D4C6F32}"/>
              </a:ext>
            </a:extLst>
          </p:cNvPr>
          <p:cNvSpPr>
            <a:spLocks noGrp="1"/>
          </p:cNvSpPr>
          <p:nvPr>
            <p:ph type="title"/>
          </p:nvPr>
        </p:nvSpPr>
        <p:spPr/>
        <p:txBody>
          <a:bodyPr/>
          <a:lstStyle/>
          <a:p>
            <a:r>
              <a:rPr lang="en-GB" dirty="0"/>
              <a:t>Blogging</a:t>
            </a:r>
          </a:p>
        </p:txBody>
      </p:sp>
      <p:pic>
        <p:nvPicPr>
          <p:cNvPr id="4" name="Picture 3">
            <a:extLst>
              <a:ext uri="{FF2B5EF4-FFF2-40B4-BE49-F238E27FC236}">
                <a16:creationId xmlns:a16="http://schemas.microsoft.com/office/drawing/2014/main" id="{D1342901-6470-450B-B30D-08F7E7866758}"/>
              </a:ext>
            </a:extLst>
          </p:cNvPr>
          <p:cNvPicPr>
            <a:picLocks noChangeAspect="1"/>
          </p:cNvPicPr>
          <p:nvPr/>
        </p:nvPicPr>
        <p:blipFill>
          <a:blip r:embed="rId2"/>
          <a:stretch>
            <a:fillRect/>
          </a:stretch>
        </p:blipFill>
        <p:spPr>
          <a:xfrm>
            <a:off x="1302327" y="1279900"/>
            <a:ext cx="6177599" cy="3584726"/>
          </a:xfrm>
          <a:prstGeom prst="rect">
            <a:avLst/>
          </a:prstGeom>
        </p:spPr>
      </p:pic>
    </p:spTree>
    <p:extLst>
      <p:ext uri="{BB962C8B-B14F-4D97-AF65-F5344CB8AC3E}">
        <p14:creationId xmlns:p14="http://schemas.microsoft.com/office/powerpoint/2010/main" val="29420515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15CA-66F7-4840-B161-9AC53D4C6F32}"/>
              </a:ext>
            </a:extLst>
          </p:cNvPr>
          <p:cNvSpPr>
            <a:spLocks noGrp="1"/>
          </p:cNvSpPr>
          <p:nvPr>
            <p:ph type="title"/>
          </p:nvPr>
        </p:nvSpPr>
        <p:spPr/>
        <p:txBody>
          <a:bodyPr/>
          <a:lstStyle/>
          <a:p>
            <a:r>
              <a:rPr lang="en-GB" dirty="0"/>
              <a:t>Screencasts</a:t>
            </a:r>
          </a:p>
        </p:txBody>
      </p:sp>
      <p:pic>
        <p:nvPicPr>
          <p:cNvPr id="3" name="Picture 2">
            <a:extLst>
              <a:ext uri="{FF2B5EF4-FFF2-40B4-BE49-F238E27FC236}">
                <a16:creationId xmlns:a16="http://schemas.microsoft.com/office/drawing/2014/main" id="{8FE1C881-671C-4294-8B8A-8C22999C020D}"/>
              </a:ext>
            </a:extLst>
          </p:cNvPr>
          <p:cNvPicPr>
            <a:picLocks noChangeAspect="1"/>
          </p:cNvPicPr>
          <p:nvPr/>
        </p:nvPicPr>
        <p:blipFill>
          <a:blip r:embed="rId2"/>
          <a:stretch>
            <a:fillRect/>
          </a:stretch>
        </p:blipFill>
        <p:spPr>
          <a:xfrm>
            <a:off x="1764146" y="1279900"/>
            <a:ext cx="4982964" cy="3765172"/>
          </a:xfrm>
          <a:prstGeom prst="rect">
            <a:avLst/>
          </a:prstGeom>
        </p:spPr>
      </p:pic>
    </p:spTree>
    <p:extLst>
      <p:ext uri="{BB962C8B-B14F-4D97-AF65-F5344CB8AC3E}">
        <p14:creationId xmlns:p14="http://schemas.microsoft.com/office/powerpoint/2010/main" val="14377492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B15CA-66F7-4840-B161-9AC53D4C6F32}"/>
              </a:ext>
            </a:extLst>
          </p:cNvPr>
          <p:cNvSpPr>
            <a:spLocks noGrp="1"/>
          </p:cNvSpPr>
          <p:nvPr>
            <p:ph type="title"/>
          </p:nvPr>
        </p:nvSpPr>
        <p:spPr/>
        <p:txBody>
          <a:bodyPr/>
          <a:lstStyle/>
          <a:p>
            <a:r>
              <a:rPr lang="en-GB" dirty="0"/>
              <a:t>Tweeting</a:t>
            </a:r>
          </a:p>
        </p:txBody>
      </p:sp>
      <p:pic>
        <p:nvPicPr>
          <p:cNvPr id="4" name="Picture 3">
            <a:extLst>
              <a:ext uri="{FF2B5EF4-FFF2-40B4-BE49-F238E27FC236}">
                <a16:creationId xmlns:a16="http://schemas.microsoft.com/office/drawing/2014/main" id="{7EEFAFC9-AD8F-48F5-B54C-3DF4DB6BD4BB}"/>
              </a:ext>
            </a:extLst>
          </p:cNvPr>
          <p:cNvPicPr>
            <a:picLocks noChangeAspect="1"/>
          </p:cNvPicPr>
          <p:nvPr/>
        </p:nvPicPr>
        <p:blipFill rotWithShape="1">
          <a:blip r:embed="rId2"/>
          <a:srcRect b="8214"/>
          <a:stretch/>
        </p:blipFill>
        <p:spPr>
          <a:xfrm>
            <a:off x="1602330" y="1269359"/>
            <a:ext cx="4937790" cy="3451641"/>
          </a:xfrm>
          <a:prstGeom prst="rect">
            <a:avLst/>
          </a:prstGeom>
        </p:spPr>
      </p:pic>
    </p:spTree>
    <p:extLst>
      <p:ext uri="{BB962C8B-B14F-4D97-AF65-F5344CB8AC3E}">
        <p14:creationId xmlns:p14="http://schemas.microsoft.com/office/powerpoint/2010/main" val="8674928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493BD-A97D-4330-9FC0-DB481CC3EE48}"/>
              </a:ext>
            </a:extLst>
          </p:cNvPr>
          <p:cNvSpPr>
            <a:spLocks noGrp="1"/>
          </p:cNvSpPr>
          <p:nvPr>
            <p:ph type="title"/>
          </p:nvPr>
        </p:nvSpPr>
        <p:spPr/>
        <p:txBody>
          <a:bodyPr/>
          <a:lstStyle/>
          <a:p>
            <a:r>
              <a:rPr lang="en-GB" dirty="0"/>
              <a:t>GitHub </a:t>
            </a:r>
            <a:r>
              <a:rPr lang="en-GB" dirty="0" err="1"/>
              <a:t>Gists</a:t>
            </a:r>
            <a:endParaRPr lang="en-GB" dirty="0"/>
          </a:p>
        </p:txBody>
      </p:sp>
      <p:pic>
        <p:nvPicPr>
          <p:cNvPr id="3" name="Picture 2">
            <a:extLst>
              <a:ext uri="{FF2B5EF4-FFF2-40B4-BE49-F238E27FC236}">
                <a16:creationId xmlns:a16="http://schemas.microsoft.com/office/drawing/2014/main" id="{A17EFBF6-4800-4023-B6AE-4F8149E05AB7}"/>
              </a:ext>
            </a:extLst>
          </p:cNvPr>
          <p:cNvPicPr>
            <a:picLocks noChangeAspect="1"/>
          </p:cNvPicPr>
          <p:nvPr/>
        </p:nvPicPr>
        <p:blipFill>
          <a:blip r:embed="rId2"/>
          <a:stretch>
            <a:fillRect/>
          </a:stretch>
        </p:blipFill>
        <p:spPr>
          <a:xfrm>
            <a:off x="1773381" y="1279900"/>
            <a:ext cx="5852343" cy="3749281"/>
          </a:xfrm>
          <a:prstGeom prst="rect">
            <a:avLst/>
          </a:prstGeom>
        </p:spPr>
      </p:pic>
    </p:spTree>
    <p:extLst>
      <p:ext uri="{BB962C8B-B14F-4D97-AF65-F5344CB8AC3E}">
        <p14:creationId xmlns:p14="http://schemas.microsoft.com/office/powerpoint/2010/main" val="2892315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3839A-1B15-4784-880A-AD411341AEC8}"/>
              </a:ext>
            </a:extLst>
          </p:cNvPr>
          <p:cNvSpPr>
            <a:spLocks noGrp="1"/>
          </p:cNvSpPr>
          <p:nvPr>
            <p:ph type="title"/>
          </p:nvPr>
        </p:nvSpPr>
        <p:spPr/>
        <p:txBody>
          <a:bodyPr/>
          <a:lstStyle/>
          <a:p>
            <a:r>
              <a:rPr lang="en-GB" dirty="0"/>
              <a:t>Who here…</a:t>
            </a:r>
          </a:p>
        </p:txBody>
      </p:sp>
      <p:sp>
        <p:nvSpPr>
          <p:cNvPr id="3" name="Shape 80">
            <a:extLst>
              <a:ext uri="{FF2B5EF4-FFF2-40B4-BE49-F238E27FC236}">
                <a16:creationId xmlns:a16="http://schemas.microsoft.com/office/drawing/2014/main" id="{ABDA9AB5-54E6-4D52-9A20-728E8780846C}"/>
              </a:ext>
            </a:extLst>
          </p:cNvPr>
          <p:cNvSpPr txBox="1">
            <a:spLocks/>
          </p:cNvSpPr>
          <p:nvPr/>
        </p:nvSpPr>
        <p:spPr>
          <a:xfrm>
            <a:off x="706110" y="1377102"/>
            <a:ext cx="7933816" cy="3581670"/>
          </a:xfrm>
          <a:prstGeom prst="rect">
            <a:avLst/>
          </a:prstGeom>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GB" b="1" dirty="0">
                <a:solidFill>
                  <a:schemeClr val="tx1"/>
                </a:solidFill>
              </a:rPr>
              <a:t>Knows what the Tidyverse is?</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Tweets about R?</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Blogs about R?</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Has written an R function?</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Uses git?</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Has written an R package?</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Has a package on CRAN?</a:t>
            </a:r>
          </a:p>
          <a:p>
            <a:pPr marL="285750" indent="-285750">
              <a:buFont typeface="Arial" panose="020B0604020202020204" pitchFamily="34" charset="0"/>
              <a:buChar char="•"/>
            </a:pPr>
            <a:endParaRPr lang="en-GB" b="1" dirty="0">
              <a:solidFill>
                <a:schemeClr val="tx1"/>
              </a:solidFill>
            </a:endParaRPr>
          </a:p>
          <a:p>
            <a:pPr marL="285750" indent="-285750">
              <a:buFont typeface="Arial" panose="020B0604020202020204" pitchFamily="34" charset="0"/>
              <a:buChar char="•"/>
            </a:pPr>
            <a:r>
              <a:rPr lang="en-GB" b="1" dirty="0">
                <a:solidFill>
                  <a:schemeClr val="tx1"/>
                </a:solidFill>
              </a:rPr>
              <a:t>Has contributed to a Tidyverse package?</a:t>
            </a:r>
            <a:endParaRPr lang="en-GB" dirty="0">
              <a:solidFill>
                <a:schemeClr val="tx1"/>
              </a:solidFill>
            </a:endParaRPr>
          </a:p>
          <a:p>
            <a:pPr marL="285750" indent="-285750">
              <a:buFont typeface="Arial" panose="020B0604020202020204" pitchFamily="34" charset="0"/>
              <a:buChar char="•"/>
            </a:pPr>
            <a:endParaRPr lang="en" dirty="0">
              <a:solidFill>
                <a:schemeClr val="tx1"/>
              </a:solidFill>
            </a:endParaRPr>
          </a:p>
        </p:txBody>
      </p:sp>
    </p:spTree>
    <p:extLst>
      <p:ext uri="{BB962C8B-B14F-4D97-AF65-F5344CB8AC3E}">
        <p14:creationId xmlns:p14="http://schemas.microsoft.com/office/powerpoint/2010/main" val="15312845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AA3F-F65E-47EE-8EA2-A312EE51B56D}"/>
              </a:ext>
            </a:extLst>
          </p:cNvPr>
          <p:cNvSpPr>
            <a:spLocks noGrp="1"/>
          </p:cNvSpPr>
          <p:nvPr>
            <p:ph type="title"/>
          </p:nvPr>
        </p:nvSpPr>
        <p:spPr>
          <a:xfrm>
            <a:off x="844424" y="422500"/>
            <a:ext cx="6461539" cy="857400"/>
          </a:xfrm>
        </p:spPr>
        <p:txBody>
          <a:bodyPr/>
          <a:lstStyle/>
          <a:p>
            <a:r>
              <a:rPr lang="en-GB" dirty="0"/>
              <a:t>“The unreasonable effectiveness of public work” – David Robinson</a:t>
            </a:r>
          </a:p>
        </p:txBody>
      </p:sp>
      <p:pic>
        <p:nvPicPr>
          <p:cNvPr id="5" name="Picture 4">
            <a:extLst>
              <a:ext uri="{FF2B5EF4-FFF2-40B4-BE49-F238E27FC236}">
                <a16:creationId xmlns:a16="http://schemas.microsoft.com/office/drawing/2014/main" id="{CB495AB3-425E-4BA7-997E-67F4683942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5132" y="1371706"/>
            <a:ext cx="4793735" cy="3225921"/>
          </a:xfrm>
          <a:prstGeom prst="rect">
            <a:avLst/>
          </a:prstGeom>
        </p:spPr>
      </p:pic>
    </p:spTree>
    <p:extLst>
      <p:ext uri="{BB962C8B-B14F-4D97-AF65-F5344CB8AC3E}">
        <p14:creationId xmlns:p14="http://schemas.microsoft.com/office/powerpoint/2010/main" val="868170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5E3AB-AF7F-4E3D-A4EF-28E8C51E93D9}"/>
              </a:ext>
            </a:extLst>
          </p:cNvPr>
          <p:cNvSpPr>
            <a:spLocks noGrp="1"/>
          </p:cNvSpPr>
          <p:nvPr>
            <p:ph type="title"/>
          </p:nvPr>
        </p:nvSpPr>
        <p:spPr/>
        <p:txBody>
          <a:bodyPr/>
          <a:lstStyle/>
          <a:p>
            <a:r>
              <a:rPr lang="en-GB" dirty="0"/>
              <a:t>Resources</a:t>
            </a:r>
          </a:p>
        </p:txBody>
      </p:sp>
      <p:sp>
        <p:nvSpPr>
          <p:cNvPr id="3" name="Text Placeholder 2">
            <a:extLst>
              <a:ext uri="{FF2B5EF4-FFF2-40B4-BE49-F238E27FC236}">
                <a16:creationId xmlns:a16="http://schemas.microsoft.com/office/drawing/2014/main" id="{F67ABA92-FA1A-4E57-94E1-F0618E946541}"/>
              </a:ext>
            </a:extLst>
          </p:cNvPr>
          <p:cNvSpPr>
            <a:spLocks noGrp="1"/>
          </p:cNvSpPr>
          <p:nvPr>
            <p:ph type="body" idx="1"/>
          </p:nvPr>
        </p:nvSpPr>
        <p:spPr>
          <a:xfrm>
            <a:off x="377988" y="1058227"/>
            <a:ext cx="7999394" cy="3523800"/>
          </a:xfrm>
        </p:spPr>
        <p:txBody>
          <a:bodyPr/>
          <a:lstStyle/>
          <a:p>
            <a:pPr>
              <a:buNone/>
            </a:pPr>
            <a:r>
              <a:rPr lang="en-GB" sz="1600" dirty="0">
                <a:latin typeface="Helvetica Neue" panose="020B0604020202020204" charset="0"/>
              </a:rPr>
              <a:t>Talk by Mara </a:t>
            </a:r>
            <a:r>
              <a:rPr lang="en-GB" sz="1600" dirty="0" err="1">
                <a:latin typeface="Helvetica Neue" panose="020B0604020202020204" charset="0"/>
              </a:rPr>
              <a:t>Averick</a:t>
            </a:r>
            <a:r>
              <a:rPr lang="en-GB" sz="1600" dirty="0">
                <a:latin typeface="Helvetica Neue" panose="020B0604020202020204" charset="0"/>
              </a:rPr>
              <a:t> on contributing:</a:t>
            </a:r>
          </a:p>
          <a:p>
            <a:pPr>
              <a:buNone/>
            </a:pPr>
            <a:r>
              <a:rPr lang="en-GB" sz="1600" dirty="0">
                <a:latin typeface="Helvetica Neue" panose="020B0604020202020204" charset="0"/>
                <a:hlinkClick r:id="rId3"/>
              </a:rPr>
              <a:t>https://www.rstudio.com/resources/videos/contributing-to-tidyverse-packages/</a:t>
            </a:r>
            <a:endParaRPr lang="en-GB" sz="1600" dirty="0">
              <a:latin typeface="Helvetica Neue" panose="020B0604020202020204" charset="0"/>
            </a:endParaRPr>
          </a:p>
          <a:p>
            <a:pPr>
              <a:buNone/>
            </a:pPr>
            <a:endParaRPr lang="en-GB" sz="1600" dirty="0">
              <a:latin typeface="Helvetica Neue" panose="020B0604020202020204" charset="0"/>
            </a:endParaRPr>
          </a:p>
          <a:p>
            <a:pPr>
              <a:buNone/>
            </a:pPr>
            <a:r>
              <a:rPr lang="en-GB" sz="1600" dirty="0">
                <a:latin typeface="Helvetica Neue" panose="020B0604020202020204" charset="0"/>
              </a:rPr>
              <a:t>rOpenSci contributing guide: </a:t>
            </a:r>
          </a:p>
          <a:p>
            <a:pPr>
              <a:buNone/>
            </a:pPr>
            <a:r>
              <a:rPr lang="en-GB" sz="1600" dirty="0">
                <a:latin typeface="Helvetica Neue" panose="020B0604020202020204" charset="0"/>
                <a:hlinkClick r:id="rId4"/>
              </a:rPr>
              <a:t>https://ropensci.github.io/dev_guide/contributingguide.html</a:t>
            </a:r>
            <a:endParaRPr lang="en-GB" sz="1600" dirty="0">
              <a:latin typeface="Helvetica Neue" panose="020B0604020202020204" charset="0"/>
            </a:endParaRPr>
          </a:p>
          <a:p>
            <a:pPr>
              <a:buNone/>
            </a:pPr>
            <a:endParaRPr lang="en-GB" sz="1600" dirty="0">
              <a:latin typeface="Helvetica Neue" panose="020B0604020202020204" charset="0"/>
            </a:endParaRPr>
          </a:p>
          <a:p>
            <a:pPr>
              <a:buNone/>
            </a:pPr>
            <a:r>
              <a:rPr lang="en-GB" sz="1600" dirty="0">
                <a:latin typeface="Helvetica Neue" panose="020B0604020202020204" charset="0"/>
              </a:rPr>
              <a:t>Repo walking through making a pull request:</a:t>
            </a:r>
          </a:p>
          <a:p>
            <a:pPr>
              <a:buNone/>
            </a:pPr>
            <a:r>
              <a:rPr lang="en-GB" sz="1600" dirty="0">
                <a:latin typeface="Helvetica Neue" panose="020B0604020202020204" charset="0"/>
                <a:hlinkClick r:id="rId5"/>
              </a:rPr>
              <a:t>https://github.com/thisisnic/first-contributions</a:t>
            </a:r>
            <a:endParaRPr lang="en-GB" sz="1600" dirty="0">
              <a:latin typeface="Helvetica Neue" panose="020B0604020202020204" charset="0"/>
            </a:endParaRPr>
          </a:p>
          <a:p>
            <a:pPr>
              <a:buNone/>
            </a:pPr>
            <a:r>
              <a:rPr lang="en-GB" sz="1600" dirty="0">
                <a:latin typeface="Helvetica Neue" panose="020B0604020202020204" charset="0"/>
              </a:rPr>
              <a:t> </a:t>
            </a:r>
          </a:p>
          <a:p>
            <a:pPr>
              <a:buNone/>
            </a:pPr>
            <a:r>
              <a:rPr lang="en-GB" sz="1600" dirty="0">
                <a:latin typeface="Helvetica Neue" panose="020B0604020202020204" charset="0"/>
              </a:rPr>
              <a:t>Guide to contributing code to the </a:t>
            </a:r>
            <a:r>
              <a:rPr lang="en-GB" sz="1600" dirty="0" err="1">
                <a:latin typeface="Helvetica Neue" panose="020B0604020202020204" charset="0"/>
              </a:rPr>
              <a:t>tidyverse</a:t>
            </a:r>
            <a:r>
              <a:rPr lang="en-GB" sz="1600" dirty="0">
                <a:latin typeface="Helvetica Neue" panose="020B0604020202020204" charset="0"/>
              </a:rPr>
              <a:t>:</a:t>
            </a:r>
          </a:p>
          <a:p>
            <a:pPr>
              <a:buNone/>
            </a:pPr>
            <a:r>
              <a:rPr lang="en-GB" sz="1600" dirty="0">
                <a:latin typeface="Helvetica Neue" panose="020B0604020202020204" charset="0"/>
                <a:hlinkClick r:id="rId6"/>
              </a:rPr>
              <a:t>https://www.tidyverse.org/articles/2017/08/contributing/</a:t>
            </a:r>
            <a:endParaRPr lang="en-GB" sz="1600" dirty="0">
              <a:latin typeface="Helvetica Neue" panose="020B0604020202020204" charset="0"/>
            </a:endParaRPr>
          </a:p>
          <a:p>
            <a:pPr>
              <a:buNone/>
            </a:pPr>
            <a:endParaRPr lang="en-GB" sz="1600" dirty="0">
              <a:latin typeface="Helvetica Neue" panose="020B0604020202020204" charset="0"/>
            </a:endParaRPr>
          </a:p>
          <a:p>
            <a:pPr>
              <a:buNone/>
            </a:pPr>
            <a:r>
              <a:rPr lang="en-GB" sz="1600" dirty="0">
                <a:latin typeface="Helvetica Neue" panose="020B0604020202020204" charset="0"/>
              </a:rPr>
              <a:t>Talk by David Robinson on public work:</a:t>
            </a:r>
          </a:p>
          <a:p>
            <a:pPr>
              <a:buNone/>
            </a:pPr>
            <a:r>
              <a:rPr lang="en-GB" sz="1600" dirty="0">
                <a:latin typeface="Helvetica Neue" panose="020B0604020202020204" charset="0"/>
                <a:hlinkClick r:id="rId7"/>
              </a:rPr>
              <a:t>https://resources.rstudio.com/rstudio-conf-2019/the-unreasonable-effectiveness-of-public-work</a:t>
            </a:r>
            <a:endParaRPr lang="en-GB" sz="1600" dirty="0">
              <a:latin typeface="Helvetica Neue" panose="020B0604020202020204" charset="0"/>
            </a:endParaRPr>
          </a:p>
          <a:p>
            <a:pPr>
              <a:buNone/>
            </a:pPr>
            <a:endParaRPr lang="en-GB" sz="1600" dirty="0">
              <a:latin typeface="Helvetica Neue" panose="020B0604020202020204" charset="0"/>
            </a:endParaRPr>
          </a:p>
          <a:p>
            <a:pPr>
              <a:buNone/>
            </a:pPr>
            <a:endParaRPr lang="en-GB" sz="1600" dirty="0">
              <a:latin typeface="Helvetica Neue" panose="020B0604020202020204" charset="0"/>
            </a:endParaRPr>
          </a:p>
          <a:p>
            <a:pPr>
              <a:buNone/>
            </a:pPr>
            <a:endParaRPr lang="en-GB" sz="1600" dirty="0">
              <a:latin typeface="Helvetica Neue" panose="020B0604020202020204" charset="0"/>
            </a:endParaRPr>
          </a:p>
          <a:p>
            <a:pPr>
              <a:buNone/>
            </a:pPr>
            <a:endParaRPr lang="en-GB" sz="1600" dirty="0">
              <a:latin typeface="Helvetica Neue" panose="020B0604020202020204" charset="0"/>
            </a:endParaRPr>
          </a:p>
          <a:p>
            <a:pPr>
              <a:buNone/>
            </a:pPr>
            <a:endParaRPr lang="en-GB" sz="1600" dirty="0">
              <a:latin typeface="Helvetica Neue" panose="020B0604020202020204" charset="0"/>
            </a:endParaRPr>
          </a:p>
          <a:p>
            <a:pPr>
              <a:buNone/>
            </a:pPr>
            <a:endParaRPr lang="en-GB" sz="1600" dirty="0"/>
          </a:p>
          <a:p>
            <a:pPr>
              <a:buNone/>
            </a:pPr>
            <a:endParaRPr lang="en-GB" sz="1600" dirty="0"/>
          </a:p>
        </p:txBody>
      </p:sp>
    </p:spTree>
    <p:extLst>
      <p:ext uri="{BB962C8B-B14F-4D97-AF65-F5344CB8AC3E}">
        <p14:creationId xmlns:p14="http://schemas.microsoft.com/office/powerpoint/2010/main" val="14178007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761999" y="2851325"/>
            <a:ext cx="8020493" cy="1159800"/>
          </a:xfrm>
          <a:prstGeom prst="rect">
            <a:avLst/>
          </a:prstGeom>
        </p:spPr>
        <p:txBody>
          <a:bodyPr lIns="91425" tIns="91425" rIns="91425" bIns="91425" anchor="ctr" anchorCtr="0">
            <a:noAutofit/>
          </a:bodyPr>
          <a:lstStyle/>
          <a:p>
            <a:pPr lvl="0"/>
            <a:r>
              <a:rPr lang="en-GB" dirty="0"/>
              <a:t>Thanks! </a:t>
            </a:r>
            <a:r>
              <a:rPr lang="en-GB" dirty="0">
                <a:sym typeface="Wingdings" panose="05000000000000000000" pitchFamily="2" charset="2"/>
              </a:rPr>
              <a:t></a:t>
            </a:r>
            <a:endParaRPr lang="en" dirty="0"/>
          </a:p>
        </p:txBody>
      </p:sp>
      <p:sp>
        <p:nvSpPr>
          <p:cNvPr id="2" name="TextBox 1">
            <a:extLst>
              <a:ext uri="{FF2B5EF4-FFF2-40B4-BE49-F238E27FC236}">
                <a16:creationId xmlns:a16="http://schemas.microsoft.com/office/drawing/2014/main" id="{450F4648-6931-4383-8875-A9E64C2472E1}"/>
              </a:ext>
            </a:extLst>
          </p:cNvPr>
          <p:cNvSpPr txBox="1"/>
          <p:nvPr/>
        </p:nvSpPr>
        <p:spPr>
          <a:xfrm>
            <a:off x="761999" y="4295553"/>
            <a:ext cx="6627629" cy="523220"/>
          </a:xfrm>
          <a:prstGeom prst="rect">
            <a:avLst/>
          </a:prstGeom>
          <a:noFill/>
        </p:spPr>
        <p:txBody>
          <a:bodyPr wrap="square" rtlCol="0">
            <a:spAutoFit/>
          </a:bodyPr>
          <a:lstStyle/>
          <a:p>
            <a:r>
              <a:rPr lang="en-GB" b="1" dirty="0">
                <a:latin typeface="Helvetica Neue" panose="020B0604020202020204" charset="0"/>
              </a:rPr>
              <a:t>Nic Crane</a:t>
            </a:r>
          </a:p>
          <a:p>
            <a:r>
              <a:rPr lang="en-GB" b="1" dirty="0">
                <a:latin typeface="Helvetica Neue" panose="020B0604020202020204" charset="0"/>
              </a:rPr>
              <a:t>@nic_crane</a:t>
            </a:r>
          </a:p>
        </p:txBody>
      </p:sp>
      <p:pic>
        <p:nvPicPr>
          <p:cNvPr id="4" name="Picture 3">
            <a:extLst>
              <a:ext uri="{FF2B5EF4-FFF2-40B4-BE49-F238E27FC236}">
                <a16:creationId xmlns:a16="http://schemas.microsoft.com/office/drawing/2014/main" id="{9E190DE0-E757-49FA-9681-B16F8B98E47E}"/>
              </a:ext>
            </a:extLst>
          </p:cNvPr>
          <p:cNvPicPr>
            <a:picLocks noChangeAspect="1"/>
          </p:cNvPicPr>
          <p:nvPr/>
        </p:nvPicPr>
        <p:blipFill>
          <a:blip r:embed="rId3"/>
          <a:stretch>
            <a:fillRect/>
          </a:stretch>
        </p:blipFill>
        <p:spPr>
          <a:xfrm>
            <a:off x="1844040" y="4613400"/>
            <a:ext cx="241448" cy="161225"/>
          </a:xfrm>
          <a:prstGeom prst="rect">
            <a:avLst/>
          </a:prstGeom>
        </p:spPr>
      </p:pic>
    </p:spTree>
    <p:extLst>
      <p:ext uri="{BB962C8B-B14F-4D97-AF65-F5344CB8AC3E}">
        <p14:creationId xmlns:p14="http://schemas.microsoft.com/office/powerpoint/2010/main" val="601398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1261050" y="905750"/>
            <a:ext cx="6734634" cy="1641600"/>
          </a:xfrm>
          <a:prstGeom prst="rect">
            <a:avLst/>
          </a:prstGeom>
        </p:spPr>
        <p:txBody>
          <a:bodyPr lIns="91425" tIns="91425" rIns="91425" bIns="91425" anchor="t" anchorCtr="0">
            <a:noAutofit/>
          </a:bodyPr>
          <a:lstStyle/>
          <a:p>
            <a:pPr>
              <a:buNone/>
            </a:pPr>
            <a:r>
              <a:rPr lang="en-GB" sz="2000" dirty="0"/>
              <a:t>The gender imbalance in open source remains profound…Open source contributors don’t yet reflect its broad audience of users</a:t>
            </a:r>
          </a:p>
        </p:txBody>
      </p:sp>
      <p:sp>
        <p:nvSpPr>
          <p:cNvPr id="105" name="Shape 105"/>
          <p:cNvSpPr txBox="1"/>
          <p:nvPr/>
        </p:nvSpPr>
        <p:spPr>
          <a:xfrm>
            <a:off x="2693241" y="1726550"/>
            <a:ext cx="5404500" cy="467700"/>
          </a:xfrm>
          <a:prstGeom prst="rect">
            <a:avLst/>
          </a:prstGeom>
          <a:noFill/>
          <a:ln>
            <a:noFill/>
          </a:ln>
        </p:spPr>
        <p:txBody>
          <a:bodyPr lIns="91425" tIns="91425" rIns="91425" bIns="91425" anchor="t" anchorCtr="0">
            <a:noAutofit/>
          </a:bodyPr>
          <a:lstStyle/>
          <a:p>
            <a:pPr lvl="0" algn="r">
              <a:spcBef>
                <a:spcPts val="600"/>
              </a:spcBef>
            </a:pPr>
            <a:r>
              <a:rPr lang="en" sz="1200" i="1" dirty="0">
                <a:solidFill>
                  <a:srgbClr val="181818"/>
                </a:solidFill>
                <a:latin typeface="Helvetica Neue"/>
                <a:ea typeface="Helvetica Neue"/>
                <a:cs typeface="Helvetica Neue"/>
                <a:sym typeface="Helvetica Neue"/>
              </a:rPr>
              <a:t>—</a:t>
            </a:r>
            <a:r>
              <a:rPr lang="en-GB" sz="1200" i="1" dirty="0">
                <a:solidFill>
                  <a:srgbClr val="181818"/>
                </a:solidFill>
                <a:latin typeface="Helvetica Neue"/>
                <a:ea typeface="Helvetica Neue"/>
                <a:cs typeface="Helvetica Neue"/>
                <a:sym typeface="Helvetica Neue"/>
              </a:rPr>
              <a:t>GitHub Survey 2017</a:t>
            </a:r>
            <a:endParaRPr lang="en-GB" dirty="0"/>
          </a:p>
        </p:txBody>
      </p:sp>
      <p:pic>
        <p:nvPicPr>
          <p:cNvPr id="4" name="Picture 3">
            <a:extLst>
              <a:ext uri="{FF2B5EF4-FFF2-40B4-BE49-F238E27FC236}">
                <a16:creationId xmlns:a16="http://schemas.microsoft.com/office/drawing/2014/main" id="{8E66C5E4-C8A1-4944-8CF7-F9BB068CCCF3}"/>
              </a:ext>
            </a:extLst>
          </p:cNvPr>
          <p:cNvPicPr>
            <a:picLocks noChangeAspect="1"/>
          </p:cNvPicPr>
          <p:nvPr/>
        </p:nvPicPr>
        <p:blipFill>
          <a:blip r:embed="rId3"/>
          <a:stretch>
            <a:fillRect/>
          </a:stretch>
        </p:blipFill>
        <p:spPr>
          <a:xfrm>
            <a:off x="2381353" y="2352012"/>
            <a:ext cx="3870251" cy="2388497"/>
          </a:xfrm>
          <a:prstGeom prst="rect">
            <a:avLst/>
          </a:prstGeom>
        </p:spPr>
      </p:pic>
    </p:spTree>
    <p:extLst>
      <p:ext uri="{BB962C8B-B14F-4D97-AF65-F5344CB8AC3E}">
        <p14:creationId xmlns:p14="http://schemas.microsoft.com/office/powerpoint/2010/main" val="4233434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5" name="Picture 4">
            <a:extLst>
              <a:ext uri="{FF2B5EF4-FFF2-40B4-BE49-F238E27FC236}">
                <a16:creationId xmlns:a16="http://schemas.microsoft.com/office/drawing/2014/main" id="{D66FB607-09AA-4BD1-A36B-32608CA34490}"/>
              </a:ext>
            </a:extLst>
          </p:cNvPr>
          <p:cNvPicPr>
            <a:picLocks noChangeAspect="1"/>
          </p:cNvPicPr>
          <p:nvPr/>
        </p:nvPicPr>
        <p:blipFill>
          <a:blip r:embed="rId3"/>
          <a:stretch>
            <a:fillRect/>
          </a:stretch>
        </p:blipFill>
        <p:spPr>
          <a:xfrm>
            <a:off x="360218" y="368559"/>
            <a:ext cx="7721600" cy="4455743"/>
          </a:xfrm>
          <a:prstGeom prst="rect">
            <a:avLst/>
          </a:prstGeom>
        </p:spPr>
      </p:pic>
    </p:spTree>
    <p:extLst>
      <p:ext uri="{BB962C8B-B14F-4D97-AF65-F5344CB8AC3E}">
        <p14:creationId xmlns:p14="http://schemas.microsoft.com/office/powerpoint/2010/main" val="3454873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4" y="422500"/>
            <a:ext cx="3461761" cy="857400"/>
          </a:xfrm>
          <a:prstGeom prst="rect">
            <a:avLst/>
          </a:prstGeom>
        </p:spPr>
        <p:txBody>
          <a:bodyPr lIns="91425" tIns="91425" rIns="91425" bIns="91425" anchor="t" anchorCtr="0">
            <a:noAutofit/>
          </a:bodyPr>
          <a:lstStyle/>
          <a:p>
            <a:pPr lvl="0"/>
            <a:r>
              <a:rPr lang="en-GB" dirty="0">
                <a:solidFill>
                  <a:schemeClr val="tx1"/>
                </a:solidFill>
              </a:rPr>
              <a:t>Culture is Changing </a:t>
            </a:r>
            <a:r>
              <a:rPr lang="en-GB" dirty="0"/>
              <a:t>in Open Source</a:t>
            </a:r>
            <a:endParaRPr lang="en" dirty="0">
              <a:solidFill>
                <a:srgbClr val="000000"/>
              </a:solidFill>
            </a:endParaRPr>
          </a:p>
        </p:txBody>
      </p:sp>
      <p:pic>
        <p:nvPicPr>
          <p:cNvPr id="3" name="Picture 2">
            <a:extLst>
              <a:ext uri="{FF2B5EF4-FFF2-40B4-BE49-F238E27FC236}">
                <a16:creationId xmlns:a16="http://schemas.microsoft.com/office/drawing/2014/main" id="{390EADCB-E193-46CD-A598-F5AEBBC663E2}"/>
              </a:ext>
            </a:extLst>
          </p:cNvPr>
          <p:cNvPicPr>
            <a:picLocks noChangeAspect="1"/>
          </p:cNvPicPr>
          <p:nvPr/>
        </p:nvPicPr>
        <p:blipFill>
          <a:blip r:embed="rId3"/>
          <a:stretch>
            <a:fillRect/>
          </a:stretch>
        </p:blipFill>
        <p:spPr>
          <a:xfrm>
            <a:off x="3450263" y="2055348"/>
            <a:ext cx="5028395" cy="1262010"/>
          </a:xfrm>
          <a:prstGeom prst="rect">
            <a:avLst/>
          </a:prstGeom>
        </p:spPr>
      </p:pic>
      <p:pic>
        <p:nvPicPr>
          <p:cNvPr id="5" name="Picture 4">
            <a:extLst>
              <a:ext uri="{FF2B5EF4-FFF2-40B4-BE49-F238E27FC236}">
                <a16:creationId xmlns:a16="http://schemas.microsoft.com/office/drawing/2014/main" id="{814B9CD5-A7F7-45B5-9702-3F5BA5BD517D}"/>
              </a:ext>
            </a:extLst>
          </p:cNvPr>
          <p:cNvPicPr>
            <a:picLocks noChangeAspect="1"/>
          </p:cNvPicPr>
          <p:nvPr/>
        </p:nvPicPr>
        <p:blipFill>
          <a:blip r:embed="rId4"/>
          <a:stretch>
            <a:fillRect/>
          </a:stretch>
        </p:blipFill>
        <p:spPr>
          <a:xfrm>
            <a:off x="836016" y="1782072"/>
            <a:ext cx="2095500" cy="2486025"/>
          </a:xfrm>
          <a:prstGeom prst="rect">
            <a:avLst/>
          </a:prstGeom>
        </p:spPr>
      </p:pic>
    </p:spTree>
    <p:extLst>
      <p:ext uri="{BB962C8B-B14F-4D97-AF65-F5344CB8AC3E}">
        <p14:creationId xmlns:p14="http://schemas.microsoft.com/office/powerpoint/2010/main" val="2610252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844425" y="422500"/>
            <a:ext cx="3226800" cy="857400"/>
          </a:xfrm>
          <a:prstGeom prst="rect">
            <a:avLst/>
          </a:prstGeom>
        </p:spPr>
        <p:txBody>
          <a:bodyPr lIns="91425" tIns="91425" rIns="91425" bIns="91425" anchor="t" anchorCtr="0">
            <a:noAutofit/>
          </a:bodyPr>
          <a:lstStyle/>
          <a:p>
            <a:pPr lvl="0" rtl="0">
              <a:spcBef>
                <a:spcPts val="0"/>
              </a:spcBef>
              <a:buNone/>
            </a:pPr>
            <a:r>
              <a:rPr lang="en-GB" dirty="0"/>
              <a:t>How Does R</a:t>
            </a:r>
            <a:endParaRPr lang="en" dirty="0"/>
          </a:p>
          <a:p>
            <a:pPr lvl="0" rtl="0">
              <a:spcBef>
                <a:spcPts val="0"/>
              </a:spcBef>
              <a:buNone/>
            </a:pPr>
            <a:r>
              <a:rPr lang="en-GB" dirty="0">
                <a:solidFill>
                  <a:srgbClr val="000000"/>
                </a:solidFill>
              </a:rPr>
              <a:t>Compare?</a:t>
            </a:r>
            <a:endParaRPr lang="en" dirty="0">
              <a:solidFill>
                <a:srgbClr val="000000"/>
              </a:solidFill>
            </a:endParaRPr>
          </a:p>
        </p:txBody>
      </p:sp>
      <p:cxnSp>
        <p:nvCxnSpPr>
          <p:cNvPr id="192" name="Shape 192"/>
          <p:cNvCxnSpPr/>
          <p:nvPr/>
        </p:nvCxnSpPr>
        <p:spPr>
          <a:xfrm>
            <a:off x="12575" y="2741048"/>
            <a:ext cx="9130499" cy="0"/>
          </a:xfrm>
          <a:prstGeom prst="straightConnector1">
            <a:avLst/>
          </a:prstGeom>
          <a:noFill/>
          <a:ln w="38100" cap="flat" cmpd="sng">
            <a:solidFill>
              <a:srgbClr val="88398A"/>
            </a:solidFill>
            <a:prstDash val="solid"/>
            <a:round/>
            <a:headEnd type="none" w="lg" len="lg"/>
            <a:tailEnd type="none" w="lg" len="lg"/>
          </a:ln>
        </p:spPr>
      </p:cxnSp>
      <p:sp>
        <p:nvSpPr>
          <p:cNvPr id="195" name="Shape 195"/>
          <p:cNvSpPr/>
          <p:nvPr/>
        </p:nvSpPr>
        <p:spPr>
          <a:xfrm>
            <a:off x="7093922" y="2595375"/>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 name="Shape 193">
            <a:extLst>
              <a:ext uri="{FF2B5EF4-FFF2-40B4-BE49-F238E27FC236}">
                <a16:creationId xmlns:a16="http://schemas.microsoft.com/office/drawing/2014/main" id="{F8B8AEBA-52AA-4292-9062-D3606AE2328E}"/>
              </a:ext>
            </a:extLst>
          </p:cNvPr>
          <p:cNvSpPr/>
          <p:nvPr/>
        </p:nvSpPr>
        <p:spPr>
          <a:xfrm>
            <a:off x="3862235" y="2664324"/>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7" name="Shape 193">
            <a:extLst>
              <a:ext uri="{FF2B5EF4-FFF2-40B4-BE49-F238E27FC236}">
                <a16:creationId xmlns:a16="http://schemas.microsoft.com/office/drawing/2014/main" id="{4CE6CC27-4630-4661-A16F-59846FFC2A07}"/>
              </a:ext>
            </a:extLst>
          </p:cNvPr>
          <p:cNvSpPr/>
          <p:nvPr/>
        </p:nvSpPr>
        <p:spPr>
          <a:xfrm>
            <a:off x="5040449" y="2608764"/>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 name="Shape 198">
            <a:extLst>
              <a:ext uri="{FF2B5EF4-FFF2-40B4-BE49-F238E27FC236}">
                <a16:creationId xmlns:a16="http://schemas.microsoft.com/office/drawing/2014/main" id="{BBD4D235-4087-4814-916C-9063422CC7D8}"/>
              </a:ext>
            </a:extLst>
          </p:cNvPr>
          <p:cNvSpPr txBox="1"/>
          <p:nvPr/>
        </p:nvSpPr>
        <p:spPr>
          <a:xfrm>
            <a:off x="3661963" y="1707291"/>
            <a:ext cx="975875" cy="999229"/>
          </a:xfrm>
          <a:prstGeom prst="rect">
            <a:avLst/>
          </a:prstGeom>
          <a:noFill/>
          <a:ln>
            <a:noFill/>
          </a:ln>
        </p:spPr>
        <p:txBody>
          <a:bodyPr lIns="91425" tIns="91425" rIns="91425" bIns="91425" anchor="t" anchorCtr="0">
            <a:noAutofit/>
          </a:bodyPr>
          <a:lstStyle/>
          <a:p>
            <a:pPr lvl="0"/>
            <a:endParaRPr lang="en-GB" sz="1200" b="1" dirty="0">
              <a:solidFill>
                <a:srgbClr val="88398A"/>
              </a:solidFill>
              <a:latin typeface="Titillium Web"/>
              <a:ea typeface="Titillium Web"/>
              <a:cs typeface="Titillium Web"/>
              <a:sym typeface="Titillium Web"/>
            </a:endParaRPr>
          </a:p>
          <a:p>
            <a:pPr lvl="0"/>
            <a:r>
              <a:rPr lang="en-GB" sz="1200" b="1" dirty="0">
                <a:solidFill>
                  <a:srgbClr val="88398A"/>
                </a:solidFill>
                <a:latin typeface="Titillium Web"/>
                <a:ea typeface="Titillium Web"/>
                <a:cs typeface="Titillium Web"/>
                <a:sym typeface="Titillium Web"/>
              </a:rPr>
              <a:t>2015: </a:t>
            </a:r>
            <a:br>
              <a:rPr lang="en-GB" sz="1200" b="1" dirty="0">
                <a:solidFill>
                  <a:srgbClr val="88398A"/>
                </a:solidFill>
                <a:latin typeface="Titillium Web"/>
                <a:ea typeface="Titillium Web"/>
                <a:cs typeface="Titillium Web"/>
                <a:sym typeface="Titillium Web"/>
              </a:rPr>
            </a:br>
            <a:r>
              <a:rPr lang="en-GB" sz="1200" b="1" dirty="0">
                <a:solidFill>
                  <a:srgbClr val="88398A"/>
                </a:solidFill>
                <a:latin typeface="Titillium Web"/>
                <a:ea typeface="Titillium Web"/>
                <a:cs typeface="Titillium Web"/>
                <a:sym typeface="Titillium Web"/>
              </a:rPr>
              <a:t>R Forwards set up</a:t>
            </a:r>
          </a:p>
          <a:p>
            <a:pPr lvl="0" rtl="0">
              <a:spcBef>
                <a:spcPts val="0"/>
              </a:spcBef>
              <a:buNone/>
            </a:pPr>
            <a:endParaRPr lang="en" sz="1200" b="1" dirty="0">
              <a:solidFill>
                <a:srgbClr val="88398A"/>
              </a:solidFill>
              <a:latin typeface="Titillium Web"/>
              <a:ea typeface="Titillium Web"/>
              <a:cs typeface="Titillium Web"/>
              <a:sym typeface="Titillium Web"/>
            </a:endParaRPr>
          </a:p>
        </p:txBody>
      </p:sp>
      <p:sp>
        <p:nvSpPr>
          <p:cNvPr id="29" name="Shape 198">
            <a:extLst>
              <a:ext uri="{FF2B5EF4-FFF2-40B4-BE49-F238E27FC236}">
                <a16:creationId xmlns:a16="http://schemas.microsoft.com/office/drawing/2014/main" id="{D3DE4D66-D3F8-48EE-A211-3D149A010932}"/>
              </a:ext>
            </a:extLst>
          </p:cNvPr>
          <p:cNvSpPr txBox="1"/>
          <p:nvPr/>
        </p:nvSpPr>
        <p:spPr>
          <a:xfrm>
            <a:off x="4704789" y="2841453"/>
            <a:ext cx="1109920" cy="999229"/>
          </a:xfrm>
          <a:prstGeom prst="rect">
            <a:avLst/>
          </a:prstGeom>
          <a:noFill/>
          <a:ln>
            <a:noFill/>
          </a:ln>
        </p:spPr>
        <p:txBody>
          <a:bodyPr lIns="91425" tIns="91425" rIns="91425" bIns="91425" anchor="t" anchorCtr="0">
            <a:noAutofit/>
          </a:bodyPr>
          <a:lstStyle/>
          <a:p>
            <a:pPr lvl="0"/>
            <a:r>
              <a:rPr lang="en-GB" sz="1200" b="1" dirty="0">
                <a:solidFill>
                  <a:srgbClr val="88398A"/>
                </a:solidFill>
                <a:latin typeface="Titillium Web"/>
                <a:ea typeface="Titillium Web"/>
                <a:cs typeface="Titillium Web"/>
                <a:sym typeface="Titillium Web"/>
              </a:rPr>
              <a:t>2016: “The R community is awesome (and fast)”</a:t>
            </a:r>
            <a:endParaRPr lang="en" sz="1200" b="1" dirty="0">
              <a:solidFill>
                <a:srgbClr val="88398A"/>
              </a:solidFill>
              <a:latin typeface="Titillium Web"/>
              <a:ea typeface="Titillium Web"/>
              <a:cs typeface="Titillium Web"/>
              <a:sym typeface="Titillium Web"/>
            </a:endParaRPr>
          </a:p>
        </p:txBody>
      </p:sp>
      <p:sp>
        <p:nvSpPr>
          <p:cNvPr id="30" name="Shape 198">
            <a:extLst>
              <a:ext uri="{FF2B5EF4-FFF2-40B4-BE49-F238E27FC236}">
                <a16:creationId xmlns:a16="http://schemas.microsoft.com/office/drawing/2014/main" id="{CEFA71D6-7AE8-4DDF-A804-EC4841B41225}"/>
              </a:ext>
            </a:extLst>
          </p:cNvPr>
          <p:cNvSpPr txBox="1"/>
          <p:nvPr/>
        </p:nvSpPr>
        <p:spPr>
          <a:xfrm>
            <a:off x="6787503" y="1572521"/>
            <a:ext cx="1476003" cy="999229"/>
          </a:xfrm>
          <a:prstGeom prst="rect">
            <a:avLst/>
          </a:prstGeom>
          <a:noFill/>
          <a:ln>
            <a:noFill/>
          </a:ln>
        </p:spPr>
        <p:txBody>
          <a:bodyPr lIns="91425" tIns="91425" rIns="91425" bIns="91425" anchor="t" anchorCtr="0">
            <a:noAutofit/>
          </a:bodyPr>
          <a:lstStyle/>
          <a:p>
            <a:pPr lvl="0"/>
            <a:r>
              <a:rPr lang="en-GB" sz="1200" b="1" dirty="0">
                <a:solidFill>
                  <a:srgbClr val="88398A"/>
                </a:solidFill>
                <a:latin typeface="Titillium Web"/>
                <a:ea typeface="Titillium Web"/>
                <a:cs typeface="Titillium Web"/>
                <a:sym typeface="Titillium Web"/>
              </a:rPr>
              <a:t>2017: “The R community is one of R’s best features” </a:t>
            </a:r>
          </a:p>
        </p:txBody>
      </p:sp>
      <p:sp>
        <p:nvSpPr>
          <p:cNvPr id="33" name="Shape 198">
            <a:extLst>
              <a:ext uri="{FF2B5EF4-FFF2-40B4-BE49-F238E27FC236}">
                <a16:creationId xmlns:a16="http://schemas.microsoft.com/office/drawing/2014/main" id="{6DBABD32-467D-47A2-8599-E83718ADBBFD}"/>
              </a:ext>
            </a:extLst>
          </p:cNvPr>
          <p:cNvSpPr txBox="1"/>
          <p:nvPr/>
        </p:nvSpPr>
        <p:spPr>
          <a:xfrm>
            <a:off x="6991777" y="2828064"/>
            <a:ext cx="1109920" cy="999229"/>
          </a:xfrm>
          <a:prstGeom prst="rect">
            <a:avLst/>
          </a:prstGeom>
          <a:noFill/>
          <a:ln>
            <a:noFill/>
          </a:ln>
        </p:spPr>
        <p:txBody>
          <a:bodyPr lIns="91425" tIns="91425" rIns="91425" bIns="91425" anchor="t" anchorCtr="0">
            <a:noAutofit/>
          </a:bodyPr>
          <a:lstStyle/>
          <a:p>
            <a:pPr lvl="0"/>
            <a:r>
              <a:rPr lang="en-GB" sz="1200" b="1" dirty="0">
                <a:solidFill>
                  <a:srgbClr val="88398A"/>
                </a:solidFill>
                <a:latin typeface="Titillium Web"/>
                <a:ea typeface="Titillium Web"/>
                <a:cs typeface="Titillium Web"/>
                <a:sym typeface="Titillium Web"/>
              </a:rPr>
              <a:t>2017: RStudio Community Forums goes live</a:t>
            </a:r>
            <a:endParaRPr lang="en" sz="1200" b="1" dirty="0">
              <a:solidFill>
                <a:srgbClr val="88398A"/>
              </a:solidFill>
              <a:latin typeface="Titillium Web"/>
              <a:ea typeface="Titillium Web"/>
              <a:cs typeface="Titillium Web"/>
              <a:sym typeface="Titillium Web"/>
            </a:endParaRPr>
          </a:p>
        </p:txBody>
      </p:sp>
      <p:sp>
        <p:nvSpPr>
          <p:cNvPr id="11" name="Shape 193">
            <a:extLst>
              <a:ext uri="{FF2B5EF4-FFF2-40B4-BE49-F238E27FC236}">
                <a16:creationId xmlns:a16="http://schemas.microsoft.com/office/drawing/2014/main" id="{C89DBDFA-8BAA-41B9-8B3B-8397C8DD6463}"/>
              </a:ext>
            </a:extLst>
          </p:cNvPr>
          <p:cNvSpPr/>
          <p:nvPr/>
        </p:nvSpPr>
        <p:spPr>
          <a:xfrm>
            <a:off x="3202086" y="2664324"/>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 name="Shape 198">
            <a:extLst>
              <a:ext uri="{FF2B5EF4-FFF2-40B4-BE49-F238E27FC236}">
                <a16:creationId xmlns:a16="http://schemas.microsoft.com/office/drawing/2014/main" id="{AD93A3C7-47F2-4EAD-94AD-F9EB34832258}"/>
              </a:ext>
            </a:extLst>
          </p:cNvPr>
          <p:cNvSpPr txBox="1"/>
          <p:nvPr/>
        </p:nvSpPr>
        <p:spPr>
          <a:xfrm>
            <a:off x="2954326" y="2634296"/>
            <a:ext cx="1348359" cy="999229"/>
          </a:xfrm>
          <a:prstGeom prst="rect">
            <a:avLst/>
          </a:prstGeom>
          <a:noFill/>
          <a:ln>
            <a:noFill/>
          </a:ln>
        </p:spPr>
        <p:txBody>
          <a:bodyPr lIns="91425" tIns="91425" rIns="91425" bIns="91425" anchor="t" anchorCtr="0">
            <a:noAutofit/>
          </a:bodyPr>
          <a:lstStyle/>
          <a:p>
            <a:pPr lvl="0"/>
            <a:endParaRPr lang="en-GB" sz="1200" b="1" dirty="0">
              <a:solidFill>
                <a:srgbClr val="88398A"/>
              </a:solidFill>
              <a:latin typeface="Titillium Web"/>
              <a:ea typeface="Titillium Web"/>
              <a:cs typeface="Titillium Web"/>
              <a:sym typeface="Titillium Web"/>
            </a:endParaRPr>
          </a:p>
          <a:p>
            <a:pPr lvl="0"/>
            <a:r>
              <a:rPr lang="en-GB" sz="1200" b="1" dirty="0">
                <a:solidFill>
                  <a:srgbClr val="88398A"/>
                </a:solidFill>
                <a:latin typeface="Titillium Web"/>
                <a:ea typeface="Titillium Web"/>
                <a:cs typeface="Titillium Web"/>
                <a:sym typeface="Titillium Web"/>
              </a:rPr>
              <a:t>2015: </a:t>
            </a:r>
            <a:br>
              <a:rPr lang="en-GB" sz="1200" b="1" dirty="0">
                <a:solidFill>
                  <a:srgbClr val="88398A"/>
                </a:solidFill>
                <a:latin typeface="Titillium Web"/>
                <a:ea typeface="Titillium Web"/>
                <a:cs typeface="Titillium Web"/>
                <a:sym typeface="Titillium Web"/>
              </a:rPr>
            </a:br>
            <a:r>
              <a:rPr lang="en-GB" sz="1200" b="1" dirty="0">
                <a:solidFill>
                  <a:srgbClr val="88398A"/>
                </a:solidFill>
                <a:latin typeface="Titillium Web"/>
                <a:ea typeface="Titillium Web"/>
                <a:cs typeface="Titillium Web"/>
                <a:sym typeface="Titillium Web"/>
              </a:rPr>
              <a:t>R Consortium  established</a:t>
            </a:r>
          </a:p>
          <a:p>
            <a:pPr lvl="0" rtl="0">
              <a:spcBef>
                <a:spcPts val="0"/>
              </a:spcBef>
              <a:buNone/>
            </a:pPr>
            <a:endParaRPr lang="en" sz="1200" b="1" dirty="0">
              <a:solidFill>
                <a:srgbClr val="88398A"/>
              </a:solidFill>
              <a:latin typeface="Titillium Web"/>
              <a:ea typeface="Titillium Web"/>
              <a:cs typeface="Titillium Web"/>
              <a:sym typeface="Titillium Web"/>
            </a:endParaRPr>
          </a:p>
        </p:txBody>
      </p:sp>
      <p:sp>
        <p:nvSpPr>
          <p:cNvPr id="13" name="Shape 193">
            <a:extLst>
              <a:ext uri="{FF2B5EF4-FFF2-40B4-BE49-F238E27FC236}">
                <a16:creationId xmlns:a16="http://schemas.microsoft.com/office/drawing/2014/main" id="{D9D2BBAA-D950-42B3-BF16-D44622E68F1B}"/>
              </a:ext>
            </a:extLst>
          </p:cNvPr>
          <p:cNvSpPr/>
          <p:nvPr/>
        </p:nvSpPr>
        <p:spPr>
          <a:xfrm>
            <a:off x="1163178" y="2625076"/>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 name="Shape 198">
            <a:extLst>
              <a:ext uri="{FF2B5EF4-FFF2-40B4-BE49-F238E27FC236}">
                <a16:creationId xmlns:a16="http://schemas.microsoft.com/office/drawing/2014/main" id="{A1E1841B-3EA8-4691-B166-063A75C0FA55}"/>
              </a:ext>
            </a:extLst>
          </p:cNvPr>
          <p:cNvSpPr txBox="1"/>
          <p:nvPr/>
        </p:nvSpPr>
        <p:spPr>
          <a:xfrm>
            <a:off x="954712" y="1758131"/>
            <a:ext cx="975223" cy="999229"/>
          </a:xfrm>
          <a:prstGeom prst="rect">
            <a:avLst/>
          </a:prstGeom>
          <a:noFill/>
          <a:ln>
            <a:noFill/>
          </a:ln>
        </p:spPr>
        <p:txBody>
          <a:bodyPr lIns="91425" tIns="91425" rIns="91425" bIns="91425" anchor="t" anchorCtr="0">
            <a:noAutofit/>
          </a:bodyPr>
          <a:lstStyle/>
          <a:p>
            <a:pPr lvl="0"/>
            <a:endParaRPr lang="en-GB" sz="1200" b="1" dirty="0">
              <a:solidFill>
                <a:srgbClr val="88398A"/>
              </a:solidFill>
              <a:latin typeface="Titillium Web"/>
              <a:ea typeface="Titillium Web"/>
              <a:cs typeface="Titillium Web"/>
              <a:sym typeface="Titillium Web"/>
            </a:endParaRPr>
          </a:p>
          <a:p>
            <a:pPr lvl="0"/>
            <a:r>
              <a:rPr lang="en-GB" sz="1200" b="1" dirty="0">
                <a:solidFill>
                  <a:srgbClr val="88398A"/>
                </a:solidFill>
                <a:latin typeface="Titillium Web"/>
                <a:ea typeface="Titillium Web"/>
                <a:cs typeface="Titillium Web"/>
                <a:sym typeface="Titillium Web"/>
              </a:rPr>
              <a:t>2012: </a:t>
            </a:r>
            <a:r>
              <a:rPr lang="en-GB" sz="1200" b="1" dirty="0" err="1">
                <a:solidFill>
                  <a:srgbClr val="88398A"/>
                </a:solidFill>
                <a:latin typeface="Titillium Web"/>
                <a:ea typeface="Titillium Web"/>
                <a:cs typeface="Titillium Web"/>
                <a:sym typeface="Titillium Web"/>
              </a:rPr>
              <a:t>RLadies</a:t>
            </a:r>
            <a:r>
              <a:rPr lang="en-GB" sz="1200" b="1" dirty="0">
                <a:solidFill>
                  <a:srgbClr val="88398A"/>
                </a:solidFill>
                <a:latin typeface="Titillium Web"/>
                <a:ea typeface="Titillium Web"/>
                <a:cs typeface="Titillium Web"/>
                <a:sym typeface="Titillium Web"/>
              </a:rPr>
              <a:t> Founded</a:t>
            </a:r>
            <a:endParaRPr lang="en" sz="1200" b="1" dirty="0">
              <a:solidFill>
                <a:srgbClr val="88398A"/>
              </a:solidFill>
              <a:latin typeface="Titillium Web"/>
              <a:ea typeface="Titillium Web"/>
              <a:cs typeface="Titillium Web"/>
              <a:sym typeface="Titillium Web"/>
            </a:endParaRPr>
          </a:p>
        </p:txBody>
      </p:sp>
      <p:sp>
        <p:nvSpPr>
          <p:cNvPr id="15" name="Shape 193">
            <a:extLst>
              <a:ext uri="{FF2B5EF4-FFF2-40B4-BE49-F238E27FC236}">
                <a16:creationId xmlns:a16="http://schemas.microsoft.com/office/drawing/2014/main" id="{3190B68F-0ED1-46E1-B955-A7DCE8B27B2C}"/>
              </a:ext>
            </a:extLst>
          </p:cNvPr>
          <p:cNvSpPr/>
          <p:nvPr/>
        </p:nvSpPr>
        <p:spPr>
          <a:xfrm>
            <a:off x="442451" y="2634296"/>
            <a:ext cx="219300" cy="219300"/>
          </a:xfrm>
          <a:prstGeom prst="ellipse">
            <a:avLst/>
          </a:prstGeom>
          <a:solidFill>
            <a:schemeClr val="lt1"/>
          </a:solidFill>
          <a:ln w="38100" cap="flat" cmpd="sng">
            <a:solidFill>
              <a:srgbClr val="D3D3D3"/>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 name="Shape 198">
            <a:extLst>
              <a:ext uri="{FF2B5EF4-FFF2-40B4-BE49-F238E27FC236}">
                <a16:creationId xmlns:a16="http://schemas.microsoft.com/office/drawing/2014/main" id="{F81AEF57-362D-4C90-8685-3EBAC738C046}"/>
              </a:ext>
            </a:extLst>
          </p:cNvPr>
          <p:cNvSpPr txBox="1"/>
          <p:nvPr/>
        </p:nvSpPr>
        <p:spPr>
          <a:xfrm>
            <a:off x="128109" y="2660722"/>
            <a:ext cx="975223" cy="999229"/>
          </a:xfrm>
          <a:prstGeom prst="rect">
            <a:avLst/>
          </a:prstGeom>
          <a:noFill/>
          <a:ln>
            <a:noFill/>
          </a:ln>
        </p:spPr>
        <p:txBody>
          <a:bodyPr lIns="91425" tIns="91425" rIns="91425" bIns="91425" anchor="t" anchorCtr="0">
            <a:noAutofit/>
          </a:bodyPr>
          <a:lstStyle/>
          <a:p>
            <a:pPr lvl="0"/>
            <a:endParaRPr lang="en-GB" sz="1200" b="1" dirty="0">
              <a:solidFill>
                <a:srgbClr val="88398A"/>
              </a:solidFill>
              <a:latin typeface="Titillium Web"/>
              <a:ea typeface="Titillium Web"/>
              <a:cs typeface="Titillium Web"/>
              <a:sym typeface="Titillium Web"/>
            </a:endParaRPr>
          </a:p>
          <a:p>
            <a:pPr lvl="0"/>
            <a:r>
              <a:rPr lang="en-GB" sz="1200" b="1" dirty="0">
                <a:solidFill>
                  <a:srgbClr val="88398A"/>
                </a:solidFill>
                <a:latin typeface="Titillium Web"/>
                <a:ea typeface="Titillium Web"/>
                <a:cs typeface="Titillium Web"/>
                <a:sym typeface="Titillium Web"/>
              </a:rPr>
              <a:t>2011: rOpenSci Founded</a:t>
            </a:r>
            <a:endParaRPr lang="en" sz="1200" b="1" dirty="0">
              <a:solidFill>
                <a:srgbClr val="88398A"/>
              </a:solidFill>
              <a:latin typeface="Titillium Web"/>
              <a:ea typeface="Titillium Web"/>
              <a:cs typeface="Titillium Web"/>
              <a:sym typeface="Titillium Web"/>
            </a:endParaRPr>
          </a:p>
        </p:txBody>
      </p:sp>
    </p:spTree>
    <p:extLst>
      <p:ext uri="{BB962C8B-B14F-4D97-AF65-F5344CB8AC3E}">
        <p14:creationId xmlns:p14="http://schemas.microsoft.com/office/powerpoint/2010/main" val="151041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Shape 80"/>
          <p:cNvSpPr txBox="1">
            <a:spLocks noGrp="1"/>
          </p:cNvSpPr>
          <p:nvPr>
            <p:ph type="body" idx="2"/>
          </p:nvPr>
        </p:nvSpPr>
        <p:spPr>
          <a:xfrm>
            <a:off x="692025" y="1447530"/>
            <a:ext cx="7933816" cy="3581670"/>
          </a:xfrm>
          <a:prstGeom prst="rect">
            <a:avLst/>
          </a:prstGeom>
        </p:spPr>
        <p:txBody>
          <a:bodyPr lIns="91425" tIns="91425" rIns="91425" bIns="91425" anchor="t" anchorCtr="0">
            <a:noAutofit/>
          </a:bodyPr>
          <a:lstStyle/>
          <a:p>
            <a:pPr lvl="0" rtl="0">
              <a:spcBef>
                <a:spcPts val="0"/>
              </a:spcBef>
              <a:spcAft>
                <a:spcPts val="0"/>
              </a:spcAft>
              <a:buNone/>
            </a:pPr>
            <a:endParaRPr lang="en" sz="1200" dirty="0"/>
          </a:p>
          <a:p>
            <a:pPr lvl="0">
              <a:buNone/>
            </a:pPr>
            <a:r>
              <a:rPr lang="en-GB" b="1" dirty="0">
                <a:solidFill>
                  <a:srgbClr val="88398A"/>
                </a:solidFill>
              </a:rPr>
              <a:t>GITHUB SURVEY 2017</a:t>
            </a:r>
          </a:p>
          <a:p>
            <a:pPr lvl="0">
              <a:buNone/>
            </a:pPr>
            <a:endParaRPr lang="en" b="1" dirty="0">
              <a:solidFill>
                <a:srgbClr val="88398A"/>
              </a:solidFill>
            </a:endParaRPr>
          </a:p>
          <a:p>
            <a:pPr marL="285750" indent="-285750"/>
            <a:r>
              <a:rPr lang="en-GB" dirty="0"/>
              <a:t>“Half of contributors say that their open source work was somewhat or very important in getting their current role.”</a:t>
            </a:r>
          </a:p>
          <a:p>
            <a:pPr marL="285750" indent="-285750"/>
            <a:endParaRPr lang="en-GB" dirty="0"/>
          </a:p>
          <a:p>
            <a:pPr marL="285750" indent="-285750"/>
            <a:r>
              <a:rPr lang="en-GB" dirty="0"/>
              <a:t>“Open source work helps people build their professional reputation.”</a:t>
            </a:r>
          </a:p>
          <a:p>
            <a:pPr marL="285750" indent="-285750"/>
            <a:endParaRPr lang="en-GB" dirty="0"/>
          </a:p>
          <a:p>
            <a:pPr marL="285750" indent="-285750"/>
            <a:r>
              <a:rPr lang="en-GB" dirty="0"/>
              <a:t>“Improving contributor representation can help create a more representative tech sector overall.”</a:t>
            </a:r>
          </a:p>
          <a:p>
            <a:pPr lvl="0" rtl="0">
              <a:spcBef>
                <a:spcPts val="0"/>
              </a:spcBef>
              <a:spcAft>
                <a:spcPts val="0"/>
              </a:spcAft>
              <a:buNone/>
            </a:pPr>
            <a:endParaRPr lang="en" sz="1200" dirty="0"/>
          </a:p>
        </p:txBody>
      </p:sp>
      <p:sp>
        <p:nvSpPr>
          <p:cNvPr id="13" name="Shape 127">
            <a:extLst>
              <a:ext uri="{FF2B5EF4-FFF2-40B4-BE49-F238E27FC236}">
                <a16:creationId xmlns:a16="http://schemas.microsoft.com/office/drawing/2014/main" id="{4A3D5D78-6B08-4EAA-BE5E-233F1FFA8893}"/>
              </a:ext>
            </a:extLst>
          </p:cNvPr>
          <p:cNvSpPr txBox="1">
            <a:spLocks/>
          </p:cNvSpPr>
          <p:nvPr/>
        </p:nvSpPr>
        <p:spPr>
          <a:xfrm>
            <a:off x="669165" y="302950"/>
            <a:ext cx="3226800" cy="8574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81818"/>
              </a:buClr>
              <a:buSzPct val="100000"/>
              <a:buFont typeface="Helvetica Neue"/>
              <a:buNone/>
              <a:defRPr sz="2600" b="1" i="0" u="none" strike="noStrike" cap="none">
                <a:solidFill>
                  <a:srgbClr val="181818"/>
                </a:solidFill>
                <a:latin typeface="Helvetica Neue"/>
                <a:ea typeface="Helvetica Neue"/>
                <a:cs typeface="Helvetica Neue"/>
                <a:sym typeface="Helvetica Neue"/>
              </a:defRPr>
            </a:lvl1pPr>
            <a:lvl2pPr lvl="1">
              <a:spcBef>
                <a:spcPts val="0"/>
              </a:spcBef>
              <a:buSzPct val="100000"/>
              <a:buFont typeface="Titillium Web"/>
              <a:buNone/>
              <a:defRPr sz="2600" b="1">
                <a:latin typeface="Titillium Web"/>
                <a:ea typeface="Titillium Web"/>
                <a:cs typeface="Titillium Web"/>
                <a:sym typeface="Titillium Web"/>
              </a:defRPr>
            </a:lvl2pPr>
            <a:lvl3pPr lvl="2">
              <a:spcBef>
                <a:spcPts val="0"/>
              </a:spcBef>
              <a:buSzPct val="100000"/>
              <a:buFont typeface="Titillium Web"/>
              <a:buNone/>
              <a:defRPr sz="2600" b="1">
                <a:latin typeface="Titillium Web"/>
                <a:ea typeface="Titillium Web"/>
                <a:cs typeface="Titillium Web"/>
                <a:sym typeface="Titillium Web"/>
              </a:defRPr>
            </a:lvl3pPr>
            <a:lvl4pPr lvl="3">
              <a:spcBef>
                <a:spcPts val="0"/>
              </a:spcBef>
              <a:buSzPct val="100000"/>
              <a:buFont typeface="Titillium Web"/>
              <a:buNone/>
              <a:defRPr sz="2600" b="1">
                <a:latin typeface="Titillium Web"/>
                <a:ea typeface="Titillium Web"/>
                <a:cs typeface="Titillium Web"/>
                <a:sym typeface="Titillium Web"/>
              </a:defRPr>
            </a:lvl4pPr>
            <a:lvl5pPr lvl="4">
              <a:spcBef>
                <a:spcPts val="0"/>
              </a:spcBef>
              <a:buSzPct val="100000"/>
              <a:buFont typeface="Titillium Web"/>
              <a:buNone/>
              <a:defRPr sz="2600" b="1">
                <a:latin typeface="Titillium Web"/>
                <a:ea typeface="Titillium Web"/>
                <a:cs typeface="Titillium Web"/>
                <a:sym typeface="Titillium Web"/>
              </a:defRPr>
            </a:lvl5pPr>
            <a:lvl6pPr lvl="5">
              <a:spcBef>
                <a:spcPts val="0"/>
              </a:spcBef>
              <a:buSzPct val="100000"/>
              <a:buFont typeface="Titillium Web"/>
              <a:buNone/>
              <a:defRPr sz="2600" b="1">
                <a:latin typeface="Titillium Web"/>
                <a:ea typeface="Titillium Web"/>
                <a:cs typeface="Titillium Web"/>
                <a:sym typeface="Titillium Web"/>
              </a:defRPr>
            </a:lvl6pPr>
            <a:lvl7pPr lvl="6">
              <a:spcBef>
                <a:spcPts val="0"/>
              </a:spcBef>
              <a:buSzPct val="100000"/>
              <a:buFont typeface="Titillium Web"/>
              <a:buNone/>
              <a:defRPr sz="2600" b="1">
                <a:latin typeface="Titillium Web"/>
                <a:ea typeface="Titillium Web"/>
                <a:cs typeface="Titillium Web"/>
                <a:sym typeface="Titillium Web"/>
              </a:defRPr>
            </a:lvl7pPr>
            <a:lvl8pPr lvl="7">
              <a:spcBef>
                <a:spcPts val="0"/>
              </a:spcBef>
              <a:buSzPct val="100000"/>
              <a:buFont typeface="Titillium Web"/>
              <a:buNone/>
              <a:defRPr sz="2600" b="1">
                <a:latin typeface="Titillium Web"/>
                <a:ea typeface="Titillium Web"/>
                <a:cs typeface="Titillium Web"/>
                <a:sym typeface="Titillium Web"/>
              </a:defRPr>
            </a:lvl8pPr>
            <a:lvl9pPr lvl="8">
              <a:spcBef>
                <a:spcPts val="0"/>
              </a:spcBef>
              <a:buSzPct val="100000"/>
              <a:buFont typeface="Titillium Web"/>
              <a:buNone/>
              <a:defRPr sz="2600" b="1">
                <a:latin typeface="Titillium Web"/>
                <a:ea typeface="Titillium Web"/>
                <a:cs typeface="Titillium Web"/>
                <a:sym typeface="Titillium Web"/>
              </a:defRPr>
            </a:lvl9pPr>
          </a:lstStyle>
          <a:p>
            <a:r>
              <a:rPr lang="en-GB" dirty="0"/>
              <a:t>Why Should You </a:t>
            </a:r>
            <a:r>
              <a:rPr lang="en-GB" dirty="0">
                <a:solidFill>
                  <a:srgbClr val="88398A"/>
                </a:solidFill>
              </a:rPr>
              <a:t>Contribute?</a:t>
            </a:r>
            <a:endParaRPr lang="en" dirty="0">
              <a:solidFill>
                <a:srgbClr val="88398A"/>
              </a:solidFill>
            </a:endParaRPr>
          </a:p>
        </p:txBody>
      </p:sp>
    </p:spTree>
    <p:extLst>
      <p:ext uri="{BB962C8B-B14F-4D97-AF65-F5344CB8AC3E}">
        <p14:creationId xmlns:p14="http://schemas.microsoft.com/office/powerpoint/2010/main" val="3274633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80" name="Shape 80"/>
          <p:cNvSpPr txBox="1">
            <a:spLocks noGrp="1"/>
          </p:cNvSpPr>
          <p:nvPr>
            <p:ph type="body" idx="2"/>
          </p:nvPr>
        </p:nvSpPr>
        <p:spPr>
          <a:xfrm>
            <a:off x="669165" y="1561830"/>
            <a:ext cx="7933816" cy="3581670"/>
          </a:xfrm>
          <a:prstGeom prst="rect">
            <a:avLst/>
          </a:prstGeom>
        </p:spPr>
        <p:txBody>
          <a:bodyPr lIns="91425" tIns="91425" rIns="91425" bIns="91425" anchor="t" anchorCtr="0">
            <a:noAutofit/>
          </a:bodyPr>
          <a:lstStyle/>
          <a:p>
            <a:pPr lvl="0">
              <a:buNone/>
            </a:pPr>
            <a:r>
              <a:rPr lang="en-GB" b="1" dirty="0">
                <a:solidFill>
                  <a:srgbClr val="88398A"/>
                </a:solidFill>
              </a:rPr>
              <a:t>MY PERSONAL REASONS</a:t>
            </a:r>
          </a:p>
          <a:p>
            <a:pPr lvl="0">
              <a:buNone/>
            </a:pPr>
            <a:endParaRPr lang="en" b="1" dirty="0">
              <a:solidFill>
                <a:srgbClr val="88398A"/>
              </a:solidFill>
            </a:endParaRPr>
          </a:p>
          <a:p>
            <a:pPr marL="285750" indent="-285750"/>
            <a:endParaRPr lang="en-GB" dirty="0"/>
          </a:p>
          <a:p>
            <a:pPr marL="285750" indent="-285750"/>
            <a:r>
              <a:rPr lang="en-GB" dirty="0"/>
              <a:t> Improve code knowledge</a:t>
            </a:r>
          </a:p>
          <a:p>
            <a:pPr marL="285750" indent="-285750"/>
            <a:endParaRPr lang="en-GB" dirty="0"/>
          </a:p>
          <a:p>
            <a:pPr marL="285750" indent="-285750"/>
            <a:r>
              <a:rPr lang="en-GB" dirty="0"/>
              <a:t> Interact with the community</a:t>
            </a:r>
          </a:p>
          <a:p>
            <a:pPr marL="285750" indent="-285750"/>
            <a:endParaRPr lang="en-GB" dirty="0"/>
          </a:p>
          <a:p>
            <a:pPr marL="285750" indent="-285750"/>
            <a:r>
              <a:rPr lang="en-GB" dirty="0"/>
              <a:t> </a:t>
            </a:r>
            <a:r>
              <a:rPr lang="en-GB" strike="sngStrike" dirty="0"/>
              <a:t>Overcome</a:t>
            </a:r>
            <a:r>
              <a:rPr lang="en-GB" dirty="0"/>
              <a:t> Lessen imposter syndrome</a:t>
            </a:r>
          </a:p>
          <a:p>
            <a:pPr marL="285750" indent="-285750"/>
            <a:endParaRPr lang="en" dirty="0"/>
          </a:p>
        </p:txBody>
      </p:sp>
      <p:sp>
        <p:nvSpPr>
          <p:cNvPr id="13" name="Shape 127">
            <a:extLst>
              <a:ext uri="{FF2B5EF4-FFF2-40B4-BE49-F238E27FC236}">
                <a16:creationId xmlns:a16="http://schemas.microsoft.com/office/drawing/2014/main" id="{4A3D5D78-6B08-4EAA-BE5E-233F1FFA8893}"/>
              </a:ext>
            </a:extLst>
          </p:cNvPr>
          <p:cNvSpPr txBox="1">
            <a:spLocks/>
          </p:cNvSpPr>
          <p:nvPr/>
        </p:nvSpPr>
        <p:spPr>
          <a:xfrm>
            <a:off x="669165" y="302950"/>
            <a:ext cx="3226800" cy="8574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81818"/>
              </a:buClr>
              <a:buSzPct val="100000"/>
              <a:buFont typeface="Helvetica Neue"/>
              <a:buNone/>
              <a:defRPr sz="2600" b="1" i="0" u="none" strike="noStrike" cap="none">
                <a:solidFill>
                  <a:srgbClr val="181818"/>
                </a:solidFill>
                <a:latin typeface="Helvetica Neue"/>
                <a:ea typeface="Helvetica Neue"/>
                <a:cs typeface="Helvetica Neue"/>
                <a:sym typeface="Helvetica Neue"/>
              </a:defRPr>
            </a:lvl1pPr>
            <a:lvl2pPr lvl="1">
              <a:spcBef>
                <a:spcPts val="0"/>
              </a:spcBef>
              <a:buSzPct val="100000"/>
              <a:buFont typeface="Titillium Web"/>
              <a:buNone/>
              <a:defRPr sz="2600" b="1">
                <a:latin typeface="Titillium Web"/>
                <a:ea typeface="Titillium Web"/>
                <a:cs typeface="Titillium Web"/>
                <a:sym typeface="Titillium Web"/>
              </a:defRPr>
            </a:lvl2pPr>
            <a:lvl3pPr lvl="2">
              <a:spcBef>
                <a:spcPts val="0"/>
              </a:spcBef>
              <a:buSzPct val="100000"/>
              <a:buFont typeface="Titillium Web"/>
              <a:buNone/>
              <a:defRPr sz="2600" b="1">
                <a:latin typeface="Titillium Web"/>
                <a:ea typeface="Titillium Web"/>
                <a:cs typeface="Titillium Web"/>
                <a:sym typeface="Titillium Web"/>
              </a:defRPr>
            </a:lvl3pPr>
            <a:lvl4pPr lvl="3">
              <a:spcBef>
                <a:spcPts val="0"/>
              </a:spcBef>
              <a:buSzPct val="100000"/>
              <a:buFont typeface="Titillium Web"/>
              <a:buNone/>
              <a:defRPr sz="2600" b="1">
                <a:latin typeface="Titillium Web"/>
                <a:ea typeface="Titillium Web"/>
                <a:cs typeface="Titillium Web"/>
                <a:sym typeface="Titillium Web"/>
              </a:defRPr>
            </a:lvl4pPr>
            <a:lvl5pPr lvl="4">
              <a:spcBef>
                <a:spcPts val="0"/>
              </a:spcBef>
              <a:buSzPct val="100000"/>
              <a:buFont typeface="Titillium Web"/>
              <a:buNone/>
              <a:defRPr sz="2600" b="1">
                <a:latin typeface="Titillium Web"/>
                <a:ea typeface="Titillium Web"/>
                <a:cs typeface="Titillium Web"/>
                <a:sym typeface="Titillium Web"/>
              </a:defRPr>
            </a:lvl5pPr>
            <a:lvl6pPr lvl="5">
              <a:spcBef>
                <a:spcPts val="0"/>
              </a:spcBef>
              <a:buSzPct val="100000"/>
              <a:buFont typeface="Titillium Web"/>
              <a:buNone/>
              <a:defRPr sz="2600" b="1">
                <a:latin typeface="Titillium Web"/>
                <a:ea typeface="Titillium Web"/>
                <a:cs typeface="Titillium Web"/>
                <a:sym typeface="Titillium Web"/>
              </a:defRPr>
            </a:lvl6pPr>
            <a:lvl7pPr lvl="6">
              <a:spcBef>
                <a:spcPts val="0"/>
              </a:spcBef>
              <a:buSzPct val="100000"/>
              <a:buFont typeface="Titillium Web"/>
              <a:buNone/>
              <a:defRPr sz="2600" b="1">
                <a:latin typeface="Titillium Web"/>
                <a:ea typeface="Titillium Web"/>
                <a:cs typeface="Titillium Web"/>
                <a:sym typeface="Titillium Web"/>
              </a:defRPr>
            </a:lvl7pPr>
            <a:lvl8pPr lvl="7">
              <a:spcBef>
                <a:spcPts val="0"/>
              </a:spcBef>
              <a:buSzPct val="100000"/>
              <a:buFont typeface="Titillium Web"/>
              <a:buNone/>
              <a:defRPr sz="2600" b="1">
                <a:latin typeface="Titillium Web"/>
                <a:ea typeface="Titillium Web"/>
                <a:cs typeface="Titillium Web"/>
                <a:sym typeface="Titillium Web"/>
              </a:defRPr>
            </a:lvl8pPr>
            <a:lvl9pPr lvl="8">
              <a:spcBef>
                <a:spcPts val="0"/>
              </a:spcBef>
              <a:buSzPct val="100000"/>
              <a:buFont typeface="Titillium Web"/>
              <a:buNone/>
              <a:defRPr sz="2600" b="1">
                <a:latin typeface="Titillium Web"/>
                <a:ea typeface="Titillium Web"/>
                <a:cs typeface="Titillium Web"/>
                <a:sym typeface="Titillium Web"/>
              </a:defRPr>
            </a:lvl9pPr>
          </a:lstStyle>
          <a:p>
            <a:r>
              <a:rPr lang="en-GB" dirty="0"/>
              <a:t>Why Should You </a:t>
            </a:r>
            <a:r>
              <a:rPr lang="en-GB" dirty="0">
                <a:solidFill>
                  <a:srgbClr val="88398A"/>
                </a:solidFill>
              </a:rPr>
              <a:t>Contribute?</a:t>
            </a:r>
            <a:endParaRPr lang="en" dirty="0">
              <a:solidFill>
                <a:srgbClr val="88398A"/>
              </a:solidFill>
            </a:endParaRPr>
          </a:p>
        </p:txBody>
      </p:sp>
    </p:spTree>
    <p:extLst>
      <p:ext uri="{BB962C8B-B14F-4D97-AF65-F5344CB8AC3E}">
        <p14:creationId xmlns:p14="http://schemas.microsoft.com/office/powerpoint/2010/main" val="388317427"/>
      </p:ext>
    </p:extLst>
  </p:cSld>
  <p:clrMapOvr>
    <a:masterClrMapping/>
  </p:clrMapOvr>
</p:sld>
</file>

<file path=ppt/theme/theme1.xml><?xml version="1.0" encoding="utf-8"?>
<a:theme xmlns:a="http://schemas.openxmlformats.org/drawingml/2006/main" name="R-Ladi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3703</TotalTime>
  <Words>1038</Words>
  <Application>Microsoft Office PowerPoint</Application>
  <PresentationFormat>On-screen Show (16:9)</PresentationFormat>
  <Paragraphs>142</Paragraphs>
  <Slides>32</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Wingdings</vt:lpstr>
      <vt:lpstr>Helvetica Neue</vt:lpstr>
      <vt:lpstr>Titillium Web</vt:lpstr>
      <vt:lpstr>Arial</vt:lpstr>
      <vt:lpstr>Courier</vt:lpstr>
      <vt:lpstr>R-Ladies Template</vt:lpstr>
      <vt:lpstr>10 Steps to Becoming a Tidyverse Contributor</vt:lpstr>
      <vt:lpstr>Hello!</vt:lpstr>
      <vt:lpstr>Who here…</vt:lpstr>
      <vt:lpstr>PowerPoint Presentation</vt:lpstr>
      <vt:lpstr>PowerPoint Presentation</vt:lpstr>
      <vt:lpstr>Culture is Changing in Open Source</vt:lpstr>
      <vt:lpstr>How Does R Compare?</vt:lpstr>
      <vt:lpstr>PowerPoint Presentation</vt:lpstr>
      <vt:lpstr>PowerPoint Presentation</vt:lpstr>
      <vt:lpstr>PowerPoint Presentation</vt:lpstr>
      <vt:lpstr>PowerPoint Presentation</vt:lpstr>
      <vt:lpstr>The tidyverse is a great place to get involved</vt:lpstr>
      <vt:lpstr>Step 1 Decide How to Contribute</vt:lpstr>
      <vt:lpstr>Step 2 Learn!</vt:lpstr>
      <vt:lpstr>Step 3 Find an Issue</vt:lpstr>
      <vt:lpstr>Step 3 Find an Issue</vt:lpstr>
      <vt:lpstr>Step 4 Ask if You Can Help</vt:lpstr>
      <vt:lpstr>Step 5 Fork the Repo</vt:lpstr>
      <vt:lpstr>Step 6 Open in RStudio &amp; Make a Branch</vt:lpstr>
      <vt:lpstr>Step 7 Familiarise Yourself with the Code</vt:lpstr>
      <vt:lpstr>Step 8 Write Code</vt:lpstr>
      <vt:lpstr>Step 9 Submit PR and Wait</vt:lpstr>
      <vt:lpstr>Step 10 Celebrate!  Then Encourage Others to Get Involved and Share Your Experience</vt:lpstr>
      <vt:lpstr>Never Submitted a PR Before? Check out the first contributions repo!</vt:lpstr>
      <vt:lpstr>Other ways to get involved</vt:lpstr>
      <vt:lpstr>Blogging</vt:lpstr>
      <vt:lpstr>Screencasts</vt:lpstr>
      <vt:lpstr>Tweeting</vt:lpstr>
      <vt:lpstr>GitHub Gists</vt:lpstr>
      <vt:lpstr>“The unreasonable effectiveness of public work” – David Robinson</vt:lpstr>
      <vt:lpstr>Resources</vt:lpstr>
      <vt:lpstr>Thanks!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 Steps to Becoming a Tidyverse Contributor</dc:title>
  <dc:creator>nic</dc:creator>
  <cp:lastModifiedBy>Nic Crane</cp:lastModifiedBy>
  <cp:revision>41</cp:revision>
  <dcterms:modified xsi:type="dcterms:W3CDTF">2019-05-01T13:20:32Z</dcterms:modified>
</cp:coreProperties>
</file>